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6" r:id="rId3"/>
    <p:sldId id="282" r:id="rId4"/>
    <p:sldId id="261" r:id="rId5"/>
    <p:sldId id="270" r:id="rId6"/>
    <p:sldId id="265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66" r:id="rId16"/>
    <p:sldId id="283" r:id="rId17"/>
    <p:sldId id="269" r:id="rId18"/>
    <p:sldId id="279" r:id="rId19"/>
    <p:sldId id="280" r:id="rId20"/>
    <p:sldId id="286" r:id="rId21"/>
    <p:sldId id="284" r:id="rId22"/>
    <p:sldId id="287" r:id="rId23"/>
    <p:sldId id="281" r:id="rId24"/>
    <p:sldId id="285" r:id="rId25"/>
    <p:sldId id="263" r:id="rId26"/>
    <p:sldId id="288" r:id="rId27"/>
    <p:sldId id="289" r:id="rId28"/>
    <p:sldId id="258" r:id="rId29"/>
  </p:sldIdLst>
  <p:sldSz cx="9144000" cy="6858000" type="screen4x3"/>
  <p:notesSz cx="6788150" cy="992346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5" autoAdjust="0"/>
    <p:restoredTop sz="94708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latin typeface="Myriad Pro" panose="020B0503030403020204" pitchFamily="34" charset="0"/>
              </a:rPr>
              <a:t>nárůst</a:t>
            </a:r>
            <a:r>
              <a:rPr lang="en-US" dirty="0">
                <a:latin typeface="Myriad Pro" panose="020B0503030403020204" pitchFamily="34" charset="0"/>
              </a:rPr>
              <a:t> </a:t>
            </a:r>
            <a:r>
              <a:rPr lang="cs-CZ" dirty="0" smtClean="0">
                <a:latin typeface="Myriad Pro" panose="020B0503030403020204" pitchFamily="34" charset="0"/>
              </a:rPr>
              <a:t>asistentů</a:t>
            </a:r>
            <a:r>
              <a:rPr lang="cs-CZ" baseline="0" dirty="0" smtClean="0">
                <a:latin typeface="Myriad Pro" panose="020B0503030403020204" pitchFamily="34" charset="0"/>
              </a:rPr>
              <a:t> pedagoga</a:t>
            </a:r>
          </a:p>
          <a:p>
            <a:pPr>
              <a:defRPr/>
            </a:pPr>
            <a:endParaRPr lang="en-US" dirty="0">
              <a:latin typeface="Myriad Pro" panose="020B0503030403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Počet AP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září 2013</c:v>
                </c:pt>
                <c:pt idx="1">
                  <c:v>září 2014</c:v>
                </c:pt>
                <c:pt idx="2">
                  <c:v>září 2015</c:v>
                </c:pt>
                <c:pt idx="3">
                  <c:v>září 2016</c:v>
                </c:pt>
                <c:pt idx="4">
                  <c:v>září 2017 - odhad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7445</c:v>
                </c:pt>
                <c:pt idx="1">
                  <c:v>8873</c:v>
                </c:pt>
                <c:pt idx="2">
                  <c:v>10382</c:v>
                </c:pt>
                <c:pt idx="3">
                  <c:v>13299</c:v>
                </c:pt>
                <c:pt idx="4">
                  <c:v>17500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48-4C03-A6E1-0E539AB272E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933785936"/>
        <c:axId val="933798832"/>
      </c:lineChart>
      <c:catAx>
        <c:axId val="93378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30" baseline="0">
                <a:solidFill>
                  <a:schemeClr val="lt1"/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cs-CZ"/>
          </a:p>
        </c:txPr>
        <c:crossAx val="933798832"/>
        <c:crosses val="autoZero"/>
        <c:auto val="1"/>
        <c:lblAlgn val="ctr"/>
        <c:lblOffset val="100"/>
        <c:noMultiLvlLbl val="0"/>
      </c:catAx>
      <c:valAx>
        <c:axId val="933798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3378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/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33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5047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EBE0C3-2ECE-4B72-BD8D-8C6FFC3475F3}" type="datetimeFigureOut">
              <a:rPr lang="cs-CZ"/>
              <a:pPr>
                <a:defRPr/>
              </a:pPr>
              <a:t>15.5.2018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5047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BC78E9-A9E2-4AE9-8A4C-9FC48EE5B5C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5468ED-B134-416B-8E93-FBBE2E8E8A05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545276-4E82-4931-B888-4EECB6A5A772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981C4D-9E1B-4B34-9DD4-2E956B2EC1FB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3C634A-F0E3-4F51-A40D-1CCCC8F3DAA5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E273AD-2E2E-4FBF-BC72-383B6C6600D7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9CA80B-1AF5-4404-B7F4-9474AFCA1581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1" name="Zástupný symbol pro číslo snímku 3"/>
          <p:cNvSpPr txBox="1">
            <a:spLocks noGrp="1"/>
          </p:cNvSpPr>
          <p:nvPr/>
        </p:nvSpPr>
        <p:spPr bwMode="auto">
          <a:xfrm>
            <a:off x="3845047" y="9425568"/>
            <a:ext cx="2941532" cy="4961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830653B-4A06-4C2A-A51B-6947960EA283}" type="slidenum">
              <a:rPr lang="cs-CZ" sz="1200">
                <a:latin typeface="+mn-lt"/>
              </a:rPr>
              <a:pPr algn="r">
                <a:defRPr/>
              </a:pPr>
              <a:t>16</a:t>
            </a:fld>
            <a:endParaRPr lang="cs-CZ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65B8AA-23F6-4896-8953-072D2D4DDC26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F2F6BC-2812-4655-A86E-2B96E2D928A8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F88303-8940-44A7-BA8D-5C1E82431393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Zástupný symbol pro číslo snímku 3"/>
          <p:cNvSpPr txBox="1">
            <a:spLocks noGrp="1"/>
          </p:cNvSpPr>
          <p:nvPr/>
        </p:nvSpPr>
        <p:spPr bwMode="auto">
          <a:xfrm>
            <a:off x="3845047" y="9425568"/>
            <a:ext cx="2941532" cy="4961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E91BEC2-917A-4EBD-94B4-4F9982D69889}" type="slidenum">
              <a:rPr lang="cs-CZ" sz="1200">
                <a:latin typeface="+mn-lt"/>
              </a:rPr>
              <a:pPr algn="r">
                <a:defRPr/>
              </a:pPr>
              <a:t>20</a:t>
            </a:fld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8180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C553F9-31E5-40DC-89C3-B4CD6760FCD6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Zástupný symbol pro číslo snímku 3"/>
          <p:cNvSpPr txBox="1">
            <a:spLocks noGrp="1"/>
          </p:cNvSpPr>
          <p:nvPr/>
        </p:nvSpPr>
        <p:spPr bwMode="auto">
          <a:xfrm>
            <a:off x="3845047" y="9425568"/>
            <a:ext cx="2941532" cy="4961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E91BEC2-917A-4EBD-94B4-4F9982D69889}" type="slidenum">
              <a:rPr lang="cs-CZ" sz="1200">
                <a:latin typeface="+mn-lt"/>
              </a:rPr>
              <a:pPr algn="r">
                <a:defRPr/>
              </a:pPr>
              <a:t>21</a:t>
            </a:fld>
            <a:endParaRPr lang="cs-CZ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44299-A9FB-4CC6-8AD4-D3862D271DE5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8825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0FBEA-C0AB-4F86-8B89-C80962283889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0FBEA-C0AB-4F86-8B89-C80962283889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3418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EFE95A-1C7D-431F-8020-C9DC1AA69EB5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0FBEA-C0AB-4F86-8B89-C80962283889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4480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0FBEA-C0AB-4F86-8B89-C80962283889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cs-CZ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88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7DE67D-1902-4AD5-90C6-14064327B1C9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1" name="Zástupný symbol pro číslo snímku 3"/>
          <p:cNvSpPr txBox="1">
            <a:spLocks noGrp="1"/>
          </p:cNvSpPr>
          <p:nvPr/>
        </p:nvSpPr>
        <p:spPr bwMode="auto">
          <a:xfrm>
            <a:off x="3845047" y="9425568"/>
            <a:ext cx="2941532" cy="49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F0E01A-7D1A-499F-BF4A-4852565F4C89}" type="slidenum">
              <a:rPr lang="cs-CZ" sz="1200">
                <a:latin typeface="Calibri" pitchFamily="34" charset="0"/>
              </a:rPr>
              <a:pPr algn="r"/>
              <a:t>5</a:t>
            </a:fld>
            <a:endParaRPr lang="cs-CZ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5A0D1B-E754-46BE-9211-9FDF35F045A4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B40E24-CB11-4D17-BF0F-93D7F9B2C6E8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B2A0D-1190-4A7B-B925-997907E17894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A80783-37AE-42C1-A62E-489AE13C5C86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922C25-82F7-459C-968F-8BF7B8B320E9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s-CZ" dirty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263B3-CDAB-4FB0-9364-62D035F786EB}" type="datetimeFigureOut">
              <a:rPr lang="cs-CZ"/>
              <a:pPr>
                <a:defRPr/>
              </a:pPr>
              <a:t>15.5.2018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8F26-FA70-4532-96E3-0F86E956155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932F1-7AAF-4510-8E4B-F8041EF538AF}" type="datetimeFigureOut">
              <a:rPr lang="cs-CZ"/>
              <a:pPr>
                <a:defRPr/>
              </a:pPr>
              <a:t>15.5.2018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40F02-EEE4-4E8B-8761-0EE5686381D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D5A35-1957-4450-BEBD-BEDF054875A5}" type="datetimeFigureOut">
              <a:rPr lang="cs-CZ"/>
              <a:pPr>
                <a:defRPr/>
              </a:pPr>
              <a:t>15.5.2018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F5FD-0B25-4B46-BE5F-9B08B981443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30A99-2D0D-44F5-99C6-D8B03355A696}" type="datetimeFigureOut">
              <a:rPr lang="cs-CZ"/>
              <a:pPr>
                <a:defRPr/>
              </a:pPr>
              <a:t>15.5.2018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C7A6F-AFAC-4A58-82F5-B410ABA6F24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8BE4B-9517-4E00-9065-5F14DCC7955A}" type="datetimeFigureOut">
              <a:rPr lang="cs-CZ"/>
              <a:pPr>
                <a:defRPr/>
              </a:pPr>
              <a:t>15.5.2018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1D836-3CB6-4C57-9F26-78A7A928E0D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8C5C5-FB92-41F0-8CCA-70042DCDA85A}" type="datetimeFigureOut">
              <a:rPr lang="cs-CZ"/>
              <a:pPr>
                <a:defRPr/>
              </a:pPr>
              <a:t>15.5.2018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FB4D1-EC4C-4E0F-A1A7-211C55596B2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66120-8118-4DB0-BF10-B4016DEDA3C7}" type="datetimeFigureOut">
              <a:rPr lang="cs-CZ"/>
              <a:pPr>
                <a:defRPr/>
              </a:pPr>
              <a:t>15.5.2018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0DD60-491E-4031-BA3F-2A5BEAD3D20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2A8BE-144D-4C5F-B459-4E04AF14283E}" type="datetimeFigureOut">
              <a:rPr lang="cs-CZ"/>
              <a:pPr>
                <a:defRPr/>
              </a:pPr>
              <a:t>15.5.2018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C157C-C449-4620-8A92-CCB5A36B752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C9991-B8EA-47A8-ADB9-E73E4CB509F9}" type="datetimeFigureOut">
              <a:rPr lang="cs-CZ"/>
              <a:pPr>
                <a:defRPr/>
              </a:pPr>
              <a:t>15.5.2018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D3EC8-6F5D-447A-BBF3-C06D8A444FC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0841B-247E-4B96-873C-2F3CF6944E67}" type="datetimeFigureOut">
              <a:rPr lang="cs-CZ"/>
              <a:pPr>
                <a:defRPr/>
              </a:pPr>
              <a:t>15.5.2018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ECD3D-B743-4730-8E1D-92675C40D1E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83E26-4C5A-463B-B4B2-3A8EF0705945}" type="datetimeFigureOut">
              <a:rPr lang="cs-CZ"/>
              <a:pPr>
                <a:defRPr/>
              </a:pPr>
              <a:t>15.5.2018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AA577-9CDD-4E40-A11C-3A3FFB69E2A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9D4C92-A048-474F-9336-44DB2E334043}" type="datetimeFigureOut">
              <a:rPr lang="cs-CZ"/>
              <a:pPr>
                <a:defRPr/>
              </a:pPr>
              <a:t>15.5.2018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BC7E45-E2CC-43B8-917F-633A82A0FB0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vaskolaops.cz/kvalifikacni-kurz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asistentpedagoga.cz/kvalifikacni-kurz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mailto:jan.zajic@novaskolaops.cz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ovaskolaops.cz/analyza-mapovani-vyuzivani-funkci-asistent-pedagoga-a-skolni-asistent-materskymi-a-zakladnimi-skolami" TargetMode="External"/><Relationship Id="rId5" Type="http://schemas.openxmlformats.org/officeDocument/2006/relationships/hyperlink" Target="http://asistentpedagoga.cz/analyza-mapovani-vyuzivani-funkci-asistent-pedagoga-a-skolni-asistent-materskymi-a-zakladnimi-skolami" TargetMode="Externa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</p:txBody>
      </p:sp>
      <p:pic>
        <p:nvPicPr>
          <p:cNvPr id="14339" name="Picture 3" descr="D:\Nová škola\grafika\graficke_prvky\titulka_prezent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3"/>
          <p:cNvSpPr>
            <a:spLocks noGrp="1"/>
          </p:cNvSpPr>
          <p:nvPr>
            <p:ph type="title"/>
          </p:nvPr>
        </p:nvSpPr>
        <p:spPr>
          <a:xfrm>
            <a:off x="457200" y="1366838"/>
            <a:ext cx="8229600" cy="612775"/>
          </a:xfrm>
        </p:spPr>
        <p:txBody>
          <a:bodyPr/>
          <a:lstStyle/>
          <a:p>
            <a:pPr eaLnBrk="1" hangingPunct="1"/>
            <a:r>
              <a:rPr lang="cs-CZ" sz="1600" dirty="0" smtClean="0"/>
              <a:t>Šance na úspěch</a:t>
            </a:r>
          </a:p>
        </p:txBody>
      </p:sp>
      <p:pic>
        <p:nvPicPr>
          <p:cNvPr id="31746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5"/>
          <a:srcRect t="5386"/>
          <a:stretch>
            <a:fillRect/>
          </a:stretch>
        </p:blipFill>
        <p:spPr>
          <a:xfrm>
            <a:off x="2874963" y="1844675"/>
            <a:ext cx="3394075" cy="4281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3"/>
          <p:cNvSpPr>
            <a:spLocks noGrp="1"/>
          </p:cNvSpPr>
          <p:nvPr>
            <p:ph type="title"/>
          </p:nvPr>
        </p:nvSpPr>
        <p:spPr>
          <a:xfrm>
            <a:off x="457200" y="1366838"/>
            <a:ext cx="8229600" cy="612775"/>
          </a:xfrm>
        </p:spPr>
        <p:txBody>
          <a:bodyPr/>
          <a:lstStyle/>
          <a:p>
            <a:pPr eaLnBrk="1" hangingPunct="1"/>
            <a:r>
              <a:rPr lang="cs-CZ" sz="1600" dirty="0" smtClean="0"/>
              <a:t>Šance na úspěch</a:t>
            </a:r>
          </a:p>
        </p:txBody>
      </p:sp>
      <p:pic>
        <p:nvPicPr>
          <p:cNvPr id="33794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5"/>
          <a:srcRect b="8681"/>
          <a:stretch>
            <a:fillRect/>
          </a:stretch>
        </p:blipFill>
        <p:spPr>
          <a:xfrm>
            <a:off x="2874963" y="1844675"/>
            <a:ext cx="3394075" cy="4133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3"/>
          <p:cNvSpPr>
            <a:spLocks noGrp="1"/>
          </p:cNvSpPr>
          <p:nvPr>
            <p:ph type="title"/>
          </p:nvPr>
        </p:nvSpPr>
        <p:spPr>
          <a:xfrm>
            <a:off x="457200" y="1366838"/>
            <a:ext cx="8229600" cy="612775"/>
          </a:xfrm>
        </p:spPr>
        <p:txBody>
          <a:bodyPr/>
          <a:lstStyle/>
          <a:p>
            <a:pPr eaLnBrk="1" hangingPunct="1"/>
            <a:r>
              <a:rPr lang="cs-CZ" sz="1600" dirty="0" smtClean="0"/>
              <a:t>Šance na úspěch</a:t>
            </a:r>
          </a:p>
        </p:txBody>
      </p:sp>
      <p:pic>
        <p:nvPicPr>
          <p:cNvPr id="35842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5"/>
          <a:srcRect b="5499"/>
          <a:stretch>
            <a:fillRect/>
          </a:stretch>
        </p:blipFill>
        <p:spPr>
          <a:xfrm>
            <a:off x="555625" y="1844675"/>
            <a:ext cx="8032750" cy="4276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3"/>
          <p:cNvSpPr>
            <a:spLocks noGrp="1"/>
          </p:cNvSpPr>
          <p:nvPr>
            <p:ph type="title"/>
          </p:nvPr>
        </p:nvSpPr>
        <p:spPr>
          <a:xfrm>
            <a:off x="457200" y="1366838"/>
            <a:ext cx="8229600" cy="612775"/>
          </a:xfrm>
        </p:spPr>
        <p:txBody>
          <a:bodyPr/>
          <a:lstStyle/>
          <a:p>
            <a:pPr eaLnBrk="1" hangingPunct="1"/>
            <a:r>
              <a:rPr lang="cs-CZ" sz="1600" dirty="0" smtClean="0"/>
              <a:t>Šance na úspěch</a:t>
            </a:r>
          </a:p>
        </p:txBody>
      </p:sp>
      <p:pic>
        <p:nvPicPr>
          <p:cNvPr id="37890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5"/>
          <a:srcRect t="6441"/>
          <a:stretch>
            <a:fillRect/>
          </a:stretch>
        </p:blipFill>
        <p:spPr>
          <a:xfrm>
            <a:off x="552450" y="1819275"/>
            <a:ext cx="8039100" cy="4235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3"/>
          <p:cNvSpPr>
            <a:spLocks noGrp="1"/>
          </p:cNvSpPr>
          <p:nvPr>
            <p:ph type="title"/>
          </p:nvPr>
        </p:nvSpPr>
        <p:spPr>
          <a:xfrm>
            <a:off x="457200" y="1366838"/>
            <a:ext cx="8229600" cy="612775"/>
          </a:xfrm>
        </p:spPr>
        <p:txBody>
          <a:bodyPr/>
          <a:lstStyle/>
          <a:p>
            <a:pPr eaLnBrk="1" hangingPunct="1"/>
            <a:r>
              <a:rPr lang="cs-CZ" sz="1600" dirty="0" smtClean="0"/>
              <a:t>Šance na úspěch</a:t>
            </a:r>
          </a:p>
        </p:txBody>
      </p:sp>
      <p:pic>
        <p:nvPicPr>
          <p:cNvPr id="39938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5"/>
          <a:srcRect t="5405"/>
          <a:stretch>
            <a:fillRect/>
          </a:stretch>
        </p:blipFill>
        <p:spPr>
          <a:xfrm>
            <a:off x="1554163" y="1844675"/>
            <a:ext cx="6035675" cy="4281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3"/>
          <p:cNvSpPr>
            <a:spLocks noGrp="1"/>
          </p:cNvSpPr>
          <p:nvPr>
            <p:ph type="title"/>
          </p:nvPr>
        </p:nvSpPr>
        <p:spPr>
          <a:xfrm>
            <a:off x="457200" y="1366838"/>
            <a:ext cx="8229600" cy="766762"/>
          </a:xfrm>
        </p:spPr>
        <p:txBody>
          <a:bodyPr/>
          <a:lstStyle/>
          <a:p>
            <a:pPr eaLnBrk="1" hangingPunct="1"/>
            <a:r>
              <a:rPr lang="cs-CZ" sz="1600" i="1" dirty="0" smtClean="0"/>
              <a:t>Šance na úspěch</a:t>
            </a:r>
            <a:br>
              <a:rPr lang="cs-CZ" sz="1600" i="1" dirty="0" smtClean="0"/>
            </a:br>
            <a:r>
              <a:rPr lang="cs-CZ" sz="1600" dirty="0" smtClean="0"/>
              <a:t>Dosavadní výstupy</a:t>
            </a:r>
            <a:br>
              <a:rPr lang="cs-CZ" sz="1600" dirty="0" smtClean="0"/>
            </a:br>
            <a:endParaRPr lang="cs-CZ" sz="1600" i="1" dirty="0" smtClean="0"/>
          </a:p>
        </p:txBody>
      </p:sp>
      <p:sp>
        <p:nvSpPr>
          <p:cNvPr id="41986" name="Zástupný symbol pro obsah 4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cs-CZ" sz="1800" dirty="0" smtClean="0"/>
              <a:t>V hodinách podporujeme žáky  I. i II. stupně, na každé škole v několika třídách (pravidlem je v 3-5 tř.)</a:t>
            </a:r>
          </a:p>
          <a:p>
            <a:pPr eaLnBrk="1" hangingPunct="1">
              <a:spcBef>
                <a:spcPts val="1200"/>
              </a:spcBef>
            </a:pPr>
            <a:r>
              <a:rPr lang="cs-CZ" sz="1800" dirty="0" smtClean="0"/>
              <a:t>Kluby :  projektovými kluby prošlo k dnešnímu dni cca 280 dětí; kluby se konají 1x - 5x týdně (ZŠ Pernink 4x, Jaroměř 3x, Kutná Hora 1x, Zlonice 3x, Šluknov 5x, Rokycany 2x = aktuálně tedy celkem 18 klubů). Během minulého školního roku jsme v určité etapě velkého zájmu dětí i učitelů organizovali 23 klubů, což je v podstatě maximem projektových kapacit.</a:t>
            </a:r>
          </a:p>
          <a:p>
            <a:pPr eaLnBrk="1" hangingPunct="1">
              <a:spcBef>
                <a:spcPts val="1200"/>
              </a:spcBef>
            </a:pPr>
            <a:r>
              <a:rPr lang="cs-CZ" sz="1800" dirty="0" smtClean="0"/>
              <a:t>Podporujeme desítky dětí v rodinném prostředí popř. po dohodě s rodiči individuálně v prostředí vhodném ke školní přípravě. </a:t>
            </a:r>
          </a:p>
          <a:p>
            <a:pPr eaLnBrk="1" hangingPunct="1">
              <a:spcBef>
                <a:spcPts val="1200"/>
              </a:spcBef>
            </a:pPr>
            <a:r>
              <a:rPr lang="cs-CZ" sz="1800" dirty="0" smtClean="0"/>
              <a:t>Z celkového počtu podpořeních dětí je jich ze sledované CS zatím 168</a:t>
            </a:r>
          </a:p>
          <a:p>
            <a:pPr eaLnBrk="1" hangingPunct="1">
              <a:buFont typeface="Arial" charset="0"/>
              <a:buNone/>
            </a:pPr>
            <a:endParaRPr lang="cs-CZ" sz="1400" dirty="0" smtClean="0"/>
          </a:p>
          <a:p>
            <a:pPr eaLnBrk="1" hangingPunct="1">
              <a:buFont typeface="Arial" charset="0"/>
              <a:buNone/>
            </a:pPr>
            <a:endParaRPr lang="cs-CZ" sz="1400" dirty="0" smtClean="0"/>
          </a:p>
        </p:txBody>
      </p:sp>
      <p:pic>
        <p:nvPicPr>
          <p:cNvPr id="41987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3"/>
          <p:cNvSpPr>
            <a:spLocks noGrp="1"/>
          </p:cNvSpPr>
          <p:nvPr>
            <p:ph type="title" idx="4294967295"/>
          </p:nvPr>
        </p:nvSpPr>
        <p:spPr>
          <a:xfrm>
            <a:off x="468313" y="1341438"/>
            <a:ext cx="8229600" cy="766762"/>
          </a:xfrm>
        </p:spPr>
        <p:txBody>
          <a:bodyPr/>
          <a:lstStyle/>
          <a:p>
            <a:pPr eaLnBrk="1" hangingPunct="1"/>
            <a:r>
              <a:rPr lang="cs-CZ" sz="1600" i="1" dirty="0" smtClean="0"/>
              <a:t>Šance na úspěch</a:t>
            </a:r>
            <a:br>
              <a:rPr lang="cs-CZ" sz="1600" i="1" dirty="0" smtClean="0"/>
            </a:br>
            <a:r>
              <a:rPr lang="cs-CZ" sz="1600" dirty="0" smtClean="0"/>
              <a:t>DVPP</a:t>
            </a:r>
            <a:br>
              <a:rPr lang="cs-CZ" sz="1600" dirty="0" smtClean="0"/>
            </a:br>
            <a:endParaRPr lang="cs-CZ" sz="1600" i="1" dirty="0" smtClean="0"/>
          </a:p>
        </p:txBody>
      </p:sp>
      <p:sp>
        <p:nvSpPr>
          <p:cNvPr id="44034" name="Zástupný symbol pro obsah 4"/>
          <p:cNvSpPr>
            <a:spLocks noGrp="1"/>
          </p:cNvSpPr>
          <p:nvPr>
            <p:ph idx="4294967295"/>
          </p:nvPr>
        </p:nvSpPr>
        <p:spPr>
          <a:xfrm>
            <a:off x="468313" y="1844675"/>
            <a:ext cx="8229600" cy="42814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z="900" b="1" dirty="0" smtClean="0"/>
              <a:t>Proběhlo: </a:t>
            </a:r>
          </a:p>
          <a:p>
            <a:r>
              <a:rPr lang="cs-CZ" sz="900" b="1" dirty="0" smtClean="0"/>
              <a:t>20 kurzů na školách ( 450 proškolených)</a:t>
            </a:r>
          </a:p>
          <a:p>
            <a:r>
              <a:rPr lang="cs-CZ" sz="900" b="1" dirty="0" smtClean="0"/>
              <a:t>4 kurzy pro KOI ( 20 proškolených?)</a:t>
            </a:r>
          </a:p>
          <a:p>
            <a:r>
              <a:rPr lang="cs-CZ" sz="900" b="1" dirty="0" smtClean="0"/>
              <a:t>1 kurz pro ŠA (10 proškolených?)</a:t>
            </a:r>
          </a:p>
          <a:p>
            <a:r>
              <a:rPr lang="cs-CZ" sz="900" b="1" dirty="0" smtClean="0"/>
              <a:t>V současné době 480 proškolených</a:t>
            </a:r>
          </a:p>
          <a:p>
            <a:r>
              <a:rPr lang="cs-CZ" sz="900" b="1" dirty="0" smtClean="0"/>
              <a:t>Ještě nás čeká 12 kurzů pro sbory.</a:t>
            </a:r>
          </a:p>
          <a:p>
            <a:r>
              <a:rPr lang="cs-CZ" sz="900" b="1" dirty="0" smtClean="0"/>
              <a:t>Jedinečnost projektu - pozice KOI a ŚA - vlastní DVPP na míru:</a:t>
            </a:r>
          </a:p>
          <a:p>
            <a:pPr marL="0" indent="0">
              <a:buNone/>
            </a:pPr>
            <a:r>
              <a:rPr lang="cs-CZ" sz="900" b="1" dirty="0" smtClean="0"/>
              <a:t>KOI:</a:t>
            </a:r>
          </a:p>
          <a:p>
            <a:r>
              <a:rPr lang="cs-CZ" sz="900" dirty="0" smtClean="0"/>
              <a:t>Koordinace poskytování podpory ve vzdělávání žáků se SVP </a:t>
            </a:r>
          </a:p>
          <a:p>
            <a:r>
              <a:rPr lang="cs-CZ" sz="900" dirty="0" smtClean="0"/>
              <a:t>Efektivní opatření s cílem zlepšení podmínek pro vzdělávání soc. znevýhodněných žáků</a:t>
            </a:r>
          </a:p>
          <a:p>
            <a:r>
              <a:rPr lang="cs-CZ" sz="900" dirty="0" smtClean="0"/>
              <a:t>Romský etnolekt češtiny  a jeho dopady ve vzdělávání </a:t>
            </a:r>
          </a:p>
          <a:p>
            <a:r>
              <a:rPr lang="cs-CZ" sz="900" dirty="0" smtClean="0"/>
              <a:t>Kurz prezentačních a komunikačních dovedností </a:t>
            </a:r>
          </a:p>
          <a:p>
            <a:pPr>
              <a:buFont typeface="Arial" charset="0"/>
              <a:buNone/>
            </a:pPr>
            <a:r>
              <a:rPr lang="cs-CZ" sz="900" b="1" dirty="0" smtClean="0"/>
              <a:t>Kurz pro ŠA: </a:t>
            </a:r>
            <a:r>
              <a:rPr lang="cs-CZ" sz="900" dirty="0" smtClean="0"/>
              <a:t>Komplexní podpora rodin sociálně znevýhodněných žáků </a:t>
            </a:r>
          </a:p>
          <a:p>
            <a:pPr>
              <a:buFont typeface="Arial" charset="0"/>
              <a:buNone/>
            </a:pPr>
            <a:r>
              <a:rPr lang="cs-CZ" sz="900" b="1" dirty="0" smtClean="0"/>
              <a:t>Kurzy pro sbory - povinné:</a:t>
            </a:r>
          </a:p>
          <a:p>
            <a:r>
              <a:rPr lang="cs-CZ" sz="900" dirty="0" smtClean="0"/>
              <a:t>Komunikace pracovníků školy s rodiči žáků z marginalizovaných skupin obyvatelstva, zejména romské komunity</a:t>
            </a:r>
          </a:p>
          <a:p>
            <a:r>
              <a:rPr lang="cs-CZ" sz="900" dirty="0" smtClean="0"/>
              <a:t> Heterogenita a její vliv na klima třídy, možnosti ovlivňování klimatu třídy a soudržnosti kolektivu</a:t>
            </a:r>
          </a:p>
          <a:p>
            <a:r>
              <a:rPr lang="cs-CZ" sz="900" dirty="0" smtClean="0"/>
              <a:t>Asistent pedagoga a inkluzivní škola</a:t>
            </a:r>
          </a:p>
          <a:p>
            <a:r>
              <a:rPr lang="cs-CZ" sz="900" dirty="0" smtClean="0"/>
              <a:t>Zážitkové vzdělávání zaměřené na odbourávání předsudků vůči marginalizovaným skupinám, zejména romské komunity </a:t>
            </a:r>
            <a:r>
              <a:rPr lang="cs-CZ" sz="900" b="1" dirty="0" smtClean="0"/>
              <a:t>   </a:t>
            </a:r>
          </a:p>
          <a:p>
            <a:pPr marL="0">
              <a:buFont typeface="Arial" charset="0"/>
              <a:buNone/>
            </a:pPr>
            <a:r>
              <a:rPr lang="cs-CZ" sz="900" b="1" i="1" dirty="0" smtClean="0"/>
              <a:t>Ideálem byla možnost dodržet návaznost témat, což se z logistických důvodů nedaří zajistit (personálně, termínově...) + ideální by bylo se jednotlivým tématům věnovat více do hloubky s možností mentorské podpory při zavádění získaných poznatků v praxi......</a:t>
            </a:r>
          </a:p>
          <a:p>
            <a:pPr marL="0" indent="0">
              <a:buNone/>
            </a:pPr>
            <a:r>
              <a:rPr lang="cs-CZ" sz="900" b="1" dirty="0" smtClean="0"/>
              <a:t>Nepovinné kurzy - možnost výběru až 4 nepovinných témat (např. Šluknov už využil 2), ze zatím proběhlých uvádím:</a:t>
            </a:r>
            <a:endParaRPr lang="cs-CZ" sz="900" dirty="0" smtClean="0"/>
          </a:p>
          <a:p>
            <a:r>
              <a:rPr lang="cs-CZ" sz="900" dirty="0" smtClean="0"/>
              <a:t>Komunikace školy s rodiči (kurz navazující na povinný kurz "Komunikace pracovníků školy.....", jedná se o  praktický nácvik komunikačních technik s využitím konkrétních kazuistik)</a:t>
            </a:r>
          </a:p>
          <a:p>
            <a:r>
              <a:rPr lang="cs-CZ" sz="900" dirty="0" smtClean="0"/>
              <a:t>Hry ve výuce cizích jazyků efektivně (efektivnější zapojení nejen dětí se SVP do výuky cizích jazyků - práce s motivací)</a:t>
            </a:r>
          </a:p>
          <a:p>
            <a:r>
              <a:rPr lang="cs-CZ" sz="900" dirty="0" smtClean="0"/>
              <a:t>Třídnické hodiny (vedení třídnických hodin, práce s heterogenitou, prevence šikany)</a:t>
            </a:r>
          </a:p>
          <a:p>
            <a:r>
              <a:rPr lang="cs-CZ" sz="900" dirty="0" smtClean="0"/>
              <a:t>Současný žák, současný učitel (vývoj potřeb žáků i pedagogů v porevoluční době, práce s individualitou, prevence syndromu vyhoření)        </a:t>
            </a:r>
            <a:r>
              <a:rPr lang="cs-CZ" sz="900" b="1" dirty="0" smtClean="0"/>
              <a:t>  </a:t>
            </a:r>
            <a:endParaRPr lang="cs-CZ" sz="900" dirty="0" smtClean="0"/>
          </a:p>
          <a:p>
            <a:pPr eaLnBrk="1" hangingPunct="1">
              <a:buFont typeface="Arial" charset="0"/>
              <a:buNone/>
            </a:pPr>
            <a:endParaRPr lang="cs-CZ" sz="1400" dirty="0" smtClean="0"/>
          </a:p>
          <a:p>
            <a:pPr eaLnBrk="1" hangingPunct="1">
              <a:buFont typeface="Arial" charset="0"/>
              <a:buNone/>
            </a:pPr>
            <a:endParaRPr lang="cs-CZ" sz="1400" dirty="0" smtClean="0"/>
          </a:p>
        </p:txBody>
      </p:sp>
      <p:pic>
        <p:nvPicPr>
          <p:cNvPr id="44035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adpis 3"/>
          <p:cNvSpPr>
            <a:spLocks noGrp="1"/>
          </p:cNvSpPr>
          <p:nvPr>
            <p:ph type="title"/>
          </p:nvPr>
        </p:nvSpPr>
        <p:spPr>
          <a:xfrm>
            <a:off x="457200" y="1366838"/>
            <a:ext cx="8229600" cy="612775"/>
          </a:xfrm>
        </p:spPr>
        <p:txBody>
          <a:bodyPr/>
          <a:lstStyle/>
          <a:p>
            <a:pPr eaLnBrk="1" hangingPunct="1"/>
            <a:r>
              <a:rPr lang="cs-CZ" sz="1600" i="1" dirty="0" smtClean="0"/>
              <a:t>Šance na úspěch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Postřehy lektorů</a:t>
            </a:r>
          </a:p>
        </p:txBody>
      </p:sp>
      <p:sp>
        <p:nvSpPr>
          <p:cNvPr id="23554" name="Zástupný symbol pro obsah 4"/>
          <p:cNvSpPr>
            <a:spLocks noGrp="1"/>
          </p:cNvSpPr>
          <p:nvPr>
            <p:ph idx="1"/>
          </p:nvPr>
        </p:nvSpPr>
        <p:spPr>
          <a:xfrm>
            <a:off x="457200" y="1957388"/>
            <a:ext cx="8229600" cy="4041775"/>
          </a:xfrm>
        </p:spPr>
        <p:txBody>
          <a:bodyPr/>
          <a:lstStyle/>
          <a:p>
            <a:pPr eaLnBrk="1" hangingPunct="1">
              <a:defRPr/>
            </a:pPr>
            <a:r>
              <a:rPr lang="cs-CZ" sz="1300" b="1" dirty="0" smtClean="0"/>
              <a:t>Citelně zaostává rozvoj v oblasti psychohygieny </a:t>
            </a:r>
            <a:r>
              <a:rPr lang="cs-CZ" sz="1300" dirty="0" smtClean="0"/>
              <a:t>(</a:t>
            </a:r>
            <a:r>
              <a:rPr lang="cs-CZ" sz="1300" dirty="0"/>
              <a:t>relaxační </a:t>
            </a:r>
            <a:r>
              <a:rPr lang="cs-CZ" sz="1300" dirty="0" smtClean="0"/>
              <a:t>techniky, </a:t>
            </a:r>
            <a:r>
              <a:rPr lang="cs-CZ" sz="1300" dirty="0"/>
              <a:t>auto-terapeutické </a:t>
            </a:r>
            <a:r>
              <a:rPr lang="cs-CZ" sz="1300" dirty="0" smtClean="0"/>
              <a:t>techniky emoční </a:t>
            </a:r>
            <a:r>
              <a:rPr lang="cs-CZ" sz="1300" dirty="0"/>
              <a:t>sebeobrana popř. </a:t>
            </a:r>
            <a:r>
              <a:rPr lang="cs-CZ" sz="1300" dirty="0" smtClean="0"/>
              <a:t>Balintovská skupina). </a:t>
            </a:r>
            <a:r>
              <a:rPr lang="cs-CZ" sz="1300" dirty="0"/>
              <a:t>Důležité je, že se baví o sobě a ostatní je poslouchají (třeba stimulovat). </a:t>
            </a:r>
            <a:r>
              <a:rPr lang="cs-CZ" sz="1300" i="1" dirty="0"/>
              <a:t>Cítíme, jakoby mělo být součástí učitelské profese: hlavně aby ostatní nepoznali, jak mi je. </a:t>
            </a:r>
          </a:p>
          <a:p>
            <a:pPr eaLnBrk="1" hangingPunct="1">
              <a:defRPr/>
            </a:pPr>
            <a:r>
              <a:rPr lang="cs-CZ" sz="1300" b="1" dirty="0" smtClean="0"/>
              <a:t>Zcela chybí vzdělávání a vedení v oblasti řešení konfliktů</a:t>
            </a:r>
            <a:r>
              <a:rPr lang="cs-CZ" sz="1300" dirty="0" smtClean="0"/>
              <a:t>; třídnické hodiny ; jako </a:t>
            </a:r>
            <a:r>
              <a:rPr lang="cs-CZ" sz="1300" dirty="0"/>
              <a:t>bariera se často jeví </a:t>
            </a:r>
            <a:r>
              <a:rPr lang="cs-CZ" sz="1300" dirty="0" smtClean="0"/>
              <a:t>(ne)spolupráce </a:t>
            </a:r>
            <a:r>
              <a:rPr lang="cs-CZ" sz="1300" dirty="0"/>
              <a:t>ZŠ s </a:t>
            </a:r>
            <a:r>
              <a:rPr lang="cs-CZ" sz="1300" dirty="0" smtClean="0"/>
              <a:t>OSPODem. Zde </a:t>
            </a:r>
            <a:r>
              <a:rPr lang="cs-CZ" sz="1300" dirty="0"/>
              <a:t>by se velmi hodila „kuchařka“: a) co dělat když; b) na koho se obrátit když; c) jak řešit krizové situace (příklady</a:t>
            </a:r>
            <a:r>
              <a:rPr lang="cs-CZ" sz="1300" dirty="0" smtClean="0"/>
              <a:t>). Tedy co </a:t>
            </a:r>
            <a:r>
              <a:rPr lang="cs-CZ" sz="1300" dirty="0"/>
              <a:t>můžeme my, co vy a jak </a:t>
            </a:r>
            <a:r>
              <a:rPr lang="cs-CZ" sz="1300" dirty="0" smtClean="0"/>
              <a:t>postupovat </a:t>
            </a:r>
            <a:r>
              <a:rPr lang="cs-CZ" sz="1300" dirty="0"/>
              <a:t>v konkrétní kauze směrem k dítěti a</a:t>
            </a:r>
            <a:r>
              <a:rPr lang="cs-CZ" sz="1300" dirty="0" smtClean="0"/>
              <a:t> </a:t>
            </a:r>
            <a:r>
              <a:rPr lang="cs-CZ" sz="1300" dirty="0"/>
              <a:t>rodině. </a:t>
            </a:r>
            <a:r>
              <a:rPr lang="cs-CZ" sz="1300" i="1" dirty="0" smtClean="0"/>
              <a:t>Zatím je tato spolupráce často </a:t>
            </a:r>
            <a:r>
              <a:rPr lang="cs-CZ" sz="1300" i="1" dirty="0"/>
              <a:t>nefunkční, i když se o ni jedna ze stran nebo i obě zároveň </a:t>
            </a:r>
            <a:r>
              <a:rPr lang="cs-CZ" sz="1300" i="1" dirty="0" smtClean="0"/>
              <a:t>snaží. </a:t>
            </a:r>
            <a:endParaRPr lang="cs-CZ" sz="1300" i="1" dirty="0"/>
          </a:p>
          <a:p>
            <a:pPr eaLnBrk="1" hangingPunct="1">
              <a:defRPr/>
            </a:pPr>
            <a:r>
              <a:rPr lang="cs-CZ" sz="1300" b="1" dirty="0" smtClean="0"/>
              <a:t>Za velmi </a:t>
            </a:r>
            <a:r>
              <a:rPr lang="cs-CZ" sz="1300" b="1" dirty="0"/>
              <a:t>důležité </a:t>
            </a:r>
            <a:r>
              <a:rPr lang="cs-CZ" sz="1300" b="1" dirty="0" smtClean="0"/>
              <a:t>považujeme, </a:t>
            </a:r>
            <a:r>
              <a:rPr lang="cs-CZ" sz="1300" b="1" dirty="0"/>
              <a:t>pokusit se setřást z beder </a:t>
            </a:r>
            <a:r>
              <a:rPr lang="cs-CZ" sz="1300" b="1" dirty="0" smtClean="0"/>
              <a:t>učitelů </a:t>
            </a:r>
            <a:r>
              <a:rPr lang="cs-CZ" sz="1300" b="1" dirty="0"/>
              <a:t>co nejvíc věcí, které nesouvisí s přímou pedagogickou </a:t>
            </a:r>
            <a:r>
              <a:rPr lang="cs-CZ" sz="1300" b="1" dirty="0" smtClean="0"/>
              <a:t>praxí </a:t>
            </a:r>
            <a:r>
              <a:rPr lang="cs-CZ" sz="1300" dirty="0" smtClean="0"/>
              <a:t>(tzv. odbřemenění od administrativy). V</a:t>
            </a:r>
            <a:r>
              <a:rPr lang="cs-CZ" sz="1300" dirty="0"/>
              <a:t> GB udělali studii, která tvrdí, že musí učitel v podstatě denně myslet na 25 věcí, které přímo nesouvisí s přímou pedagogickou praxí.</a:t>
            </a:r>
            <a:r>
              <a:rPr lang="cs-CZ" sz="1300" dirty="0" smtClean="0"/>
              <a:t> To vede k </a:t>
            </a:r>
          </a:p>
          <a:p>
            <a:pPr eaLnBrk="1" hangingPunct="1">
              <a:defRPr/>
            </a:pPr>
            <a:r>
              <a:rPr lang="cs-CZ" sz="1300" b="1" dirty="0"/>
              <a:t>Vzdělávání nestačí: Je třeba plnit školu „</a:t>
            </a:r>
            <a:r>
              <a:rPr lang="cs-CZ" sz="1300" b="1" dirty="0" smtClean="0"/>
              <a:t>ošetřovateli“</a:t>
            </a:r>
            <a:r>
              <a:rPr lang="cs-CZ" sz="1300" dirty="0" smtClean="0"/>
              <a:t> (speciální pedagog, psycholog, </a:t>
            </a:r>
            <a:r>
              <a:rPr lang="cs-CZ" sz="1300" dirty="0"/>
              <a:t>supervizor</a:t>
            </a:r>
            <a:r>
              <a:rPr lang="cs-CZ" sz="1300" dirty="0" smtClean="0"/>
              <a:t>)</a:t>
            </a:r>
          </a:p>
          <a:p>
            <a:pPr eaLnBrk="1" hangingPunct="1">
              <a:defRPr/>
            </a:pPr>
            <a:r>
              <a:rPr lang="cs-CZ" sz="1300" b="1" dirty="0" smtClean="0"/>
              <a:t>Práce s asistenty: lektoři </a:t>
            </a:r>
            <a:r>
              <a:rPr lang="cs-CZ" sz="1300" b="1" dirty="0"/>
              <a:t>vnímají citelné zlepšení jejich přijímání </a:t>
            </a:r>
            <a:r>
              <a:rPr lang="cs-CZ" sz="1300" dirty="0"/>
              <a:t>(vedením škol i samotnými učiteli)</a:t>
            </a:r>
          </a:p>
          <a:p>
            <a:pPr eaLnBrk="1" hangingPunct="1">
              <a:defRPr/>
            </a:pPr>
            <a:r>
              <a:rPr lang="cs-CZ" sz="1300" b="1" dirty="0" smtClean="0"/>
              <a:t>Pedagogové </a:t>
            </a:r>
            <a:r>
              <a:rPr lang="cs-CZ" sz="1300" b="1" dirty="0"/>
              <a:t>potřebují mentoring, chtějí </a:t>
            </a:r>
            <a:r>
              <a:rPr lang="cs-CZ" sz="1300" b="1" dirty="0" smtClean="0"/>
              <a:t>jej</a:t>
            </a:r>
            <a:r>
              <a:rPr lang="cs-CZ" sz="1300" dirty="0"/>
              <a:t>. Zatím pouze ojedinělá podpora novým </a:t>
            </a:r>
            <a:r>
              <a:rPr lang="cs-CZ" sz="1300" dirty="0" smtClean="0"/>
              <a:t>učitelům. Nutná </a:t>
            </a:r>
            <a:r>
              <a:rPr lang="cs-CZ" sz="1300" dirty="0"/>
              <a:t>profesní forma vedení, která má patřit do standardního servisu pro </a:t>
            </a:r>
            <a:r>
              <a:rPr lang="cs-CZ" sz="1300" dirty="0" smtClean="0"/>
              <a:t>pedagogy.</a:t>
            </a:r>
          </a:p>
          <a:p>
            <a:pPr eaLnBrk="1" hangingPunct="1">
              <a:defRPr/>
            </a:pPr>
            <a:r>
              <a:rPr lang="cs-CZ" sz="1300" dirty="0" smtClean="0"/>
              <a:t>Je třeba zhodnocovat nabité vědomosti a dovednosti - následně vyhodnocovat, jak skutečně přispěli ku prospěchů svěřených žáků. </a:t>
            </a:r>
            <a:r>
              <a:rPr lang="cs-CZ" sz="1300" b="1" dirty="0" smtClean="0"/>
              <a:t>Usilujme o to, aby centrem učitelova rozvoje byl žák.</a:t>
            </a:r>
          </a:p>
          <a:p>
            <a:pPr eaLnBrk="1" hangingPunct="1">
              <a:defRPr/>
            </a:pPr>
            <a:r>
              <a:rPr lang="cs-CZ" sz="1300" b="1" dirty="0"/>
              <a:t>Motto: Učíme se důvěřovat žákům, že jsou schopni se učit a posilujeme vlastní důvěru v to, že jsme schopni </a:t>
            </a:r>
            <a:r>
              <a:rPr lang="cs-CZ" sz="1300" b="1" dirty="0" smtClean="0"/>
              <a:t>je </a:t>
            </a:r>
            <a:r>
              <a:rPr lang="cs-CZ" sz="1300" b="1" dirty="0"/>
              <a:t>v tom účinně </a:t>
            </a:r>
            <a:r>
              <a:rPr lang="cs-CZ" sz="1300" b="1" dirty="0" smtClean="0"/>
              <a:t>podporovat. </a:t>
            </a:r>
            <a:endParaRPr lang="cs-CZ" sz="1300" b="1" dirty="0"/>
          </a:p>
          <a:p>
            <a:pPr marL="0" indent="0" eaLnBrk="1" hangingPunct="1">
              <a:buFont typeface="Arial" charset="0"/>
              <a:buNone/>
              <a:defRPr/>
            </a:pPr>
            <a:endParaRPr lang="cs-CZ" sz="1400" dirty="0" smtClean="0"/>
          </a:p>
          <a:p>
            <a:pPr eaLnBrk="1" hangingPunct="1">
              <a:defRPr/>
            </a:pPr>
            <a:endParaRPr lang="cs-CZ" sz="1400" dirty="0" smtClean="0"/>
          </a:p>
          <a:p>
            <a:pPr eaLnBrk="1" hangingPunct="1">
              <a:defRPr/>
            </a:pPr>
            <a:endParaRPr lang="cs-CZ" sz="1400" dirty="0"/>
          </a:p>
          <a:p>
            <a:pPr eaLnBrk="1" hangingPunct="1">
              <a:defRPr/>
            </a:pPr>
            <a:endParaRPr lang="cs-CZ" sz="1400" dirty="0" smtClean="0"/>
          </a:p>
        </p:txBody>
      </p:sp>
      <p:pic>
        <p:nvPicPr>
          <p:cNvPr id="46083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adpis 3"/>
          <p:cNvSpPr>
            <a:spLocks noGrp="1"/>
          </p:cNvSpPr>
          <p:nvPr>
            <p:ph type="title"/>
          </p:nvPr>
        </p:nvSpPr>
        <p:spPr>
          <a:xfrm>
            <a:off x="457200" y="1366838"/>
            <a:ext cx="8229600" cy="612775"/>
          </a:xfrm>
        </p:spPr>
        <p:txBody>
          <a:bodyPr/>
          <a:lstStyle/>
          <a:p>
            <a:pPr eaLnBrk="1" hangingPunct="1"/>
            <a:r>
              <a:rPr lang="cs-CZ" sz="2000" b="1" dirty="0" smtClean="0"/>
              <a:t>Akreditované inkluzivní vzdělávací kurzy a programy Nové školy, o.p.s.</a:t>
            </a:r>
            <a:endParaRPr lang="cs-CZ" sz="2000" dirty="0" smtClean="0"/>
          </a:p>
        </p:txBody>
      </p:sp>
      <p:sp>
        <p:nvSpPr>
          <p:cNvPr id="48130" name="Zástupný symbol pro obsah 4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418767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sz="1200" b="1" i="1" dirty="0" smtClean="0"/>
              <a:t>          Pro základní školy</a:t>
            </a:r>
            <a:endParaRPr lang="cs-CZ" sz="1200" dirty="0" smtClean="0"/>
          </a:p>
          <a:p>
            <a:pPr eaLnBrk="1" hangingPunct="1"/>
            <a:r>
              <a:rPr lang="cs-CZ" sz="1200" dirty="0" smtClean="0"/>
              <a:t>Inkluzivní škola a asistent pedagoga (8h)</a:t>
            </a:r>
          </a:p>
          <a:p>
            <a:pPr eaLnBrk="1" hangingPunct="1"/>
            <a:r>
              <a:rPr lang="cs-CZ" sz="1200" dirty="0" smtClean="0"/>
              <a:t>Tandem - Tandemová spolupráce učitele s asistentem v prostředí inkluzivního vzdělávání (16h)</a:t>
            </a:r>
          </a:p>
          <a:p>
            <a:pPr eaLnBrk="1" hangingPunct="1"/>
            <a:r>
              <a:rPr lang="cs-CZ" sz="1200" dirty="0" smtClean="0"/>
              <a:t>Redukce bariér a podpora ve vzdělávání sociálně znevýhodněných a romských žáků (16h)</a:t>
            </a:r>
          </a:p>
          <a:p>
            <a:pPr eaLnBrk="1" hangingPunct="1"/>
            <a:r>
              <a:rPr lang="cs-CZ" sz="1200" dirty="0" smtClean="0"/>
              <a:t>Podpora inkluzivního vzdělávání sociálně znevýhodněných a romských žáků (32h) </a:t>
            </a:r>
          </a:p>
          <a:p>
            <a:pPr marL="0" indent="0" eaLnBrk="1" hangingPunct="1">
              <a:buNone/>
            </a:pPr>
            <a:r>
              <a:rPr lang="cs-CZ" sz="1200" b="1" i="1" dirty="0" smtClean="0"/>
              <a:t>          Pro mateřské školy</a:t>
            </a:r>
            <a:endParaRPr lang="cs-CZ" sz="1200" dirty="0" smtClean="0"/>
          </a:p>
          <a:p>
            <a:pPr eaLnBrk="1" hangingPunct="1"/>
            <a:r>
              <a:rPr lang="cs-CZ" sz="1200" dirty="0" smtClean="0"/>
              <a:t>Efektivní opatření v předškolním vzdělávání dětí se sociálním znevýhodněním (8h)</a:t>
            </a:r>
          </a:p>
          <a:p>
            <a:pPr eaLnBrk="1" hangingPunct="1"/>
            <a:r>
              <a:rPr lang="cs-CZ" sz="1200" dirty="0" smtClean="0"/>
              <a:t>Asistent pedagoga a jeho role v předškolním vzdělávání sociálně znevýhodněných dětí (8h)</a:t>
            </a:r>
          </a:p>
          <a:p>
            <a:pPr eaLnBrk="1" hangingPunct="1"/>
            <a:r>
              <a:rPr lang="cs-CZ" sz="1200" dirty="0" smtClean="0"/>
              <a:t>Jazyková výbava romských dětí předškolního věku (8h) </a:t>
            </a:r>
          </a:p>
          <a:p>
            <a:pPr eaLnBrk="1" hangingPunct="1"/>
            <a:r>
              <a:rPr lang="cs-CZ" sz="1200" b="1" dirty="0" smtClean="0"/>
              <a:t>V současné době je převážná většina námi realizovaných inkluzivních kurzů a programů tzv. na klíč</a:t>
            </a:r>
            <a:r>
              <a:rPr lang="cs-CZ" sz="1200" dirty="0" smtClean="0"/>
              <a:t> (školy či jiné organizace, převážně MAS či regionální vzdělávací centra, si kurz objednají pro konkrétní skupinu účastníků). Během roku uskutečňujeme v průměru jeden osmihodinový kurz měsíčně a jeden šestnáctihodinový kurz za 1 až 2 měsíce.</a:t>
            </a:r>
          </a:p>
          <a:p>
            <a:pPr eaLnBrk="1" hangingPunct="1"/>
            <a:r>
              <a:rPr lang="cs-CZ" sz="1200" dirty="0" smtClean="0"/>
              <a:t>Nejčastěji objednávaným kurzem je </a:t>
            </a:r>
            <a:r>
              <a:rPr lang="cs-CZ" sz="1200" b="1" dirty="0" smtClean="0"/>
              <a:t>Inkluzivní škola a asistent pedagoga</a:t>
            </a:r>
            <a:r>
              <a:rPr lang="cs-CZ" sz="1200" dirty="0" smtClean="0"/>
              <a:t>. Realizujeme jej cca 8x za rok.</a:t>
            </a:r>
          </a:p>
          <a:p>
            <a:pPr eaLnBrk="1" hangingPunct="1"/>
            <a:r>
              <a:rPr lang="cs-CZ" sz="1200" dirty="0" smtClean="0"/>
              <a:t>Velmi užitečným, prakticky zaměřeným programem i ve vztahu k AP je </a:t>
            </a:r>
            <a:r>
              <a:rPr lang="cs-CZ" sz="1200" b="1" dirty="0" smtClean="0"/>
              <a:t>Tandem</a:t>
            </a:r>
            <a:r>
              <a:rPr lang="cs-CZ" sz="1200" dirty="0" smtClean="0"/>
              <a:t>, který umožňuje zkvalitnění souhry dvojice učitel a AP (případně i více učitelů s 1AP - např. na 2. stupni) na psychologické i pedagogické úrovni.</a:t>
            </a:r>
          </a:p>
          <a:p>
            <a:pPr eaLnBrk="1" hangingPunct="1"/>
            <a:r>
              <a:rPr lang="cs-CZ" sz="1200" b="1" dirty="0" smtClean="0"/>
              <a:t>Snažíme se o maximální možnou podporu pedagogických sborů a jejich žáků po celé České republice</a:t>
            </a:r>
            <a:r>
              <a:rPr lang="cs-CZ" sz="1200" dirty="0" smtClean="0"/>
              <a:t>, zejména v sociálně vyloučených oblastech. Naši lektoři tak navštívili např. Frýdlant, Děčín, Rumburk, Klášterec nad Ohří, Bruntál, Turnov, Jaroměř, Jihlavu, Rokycany…</a:t>
            </a:r>
          </a:p>
          <a:p>
            <a:pPr eaLnBrk="1" hangingPunct="1"/>
            <a:r>
              <a:rPr lang="cs-CZ" sz="1200" b="1" dirty="0" smtClean="0"/>
              <a:t>Vše na </a:t>
            </a:r>
            <a:r>
              <a:rPr lang="cs-CZ" sz="1200" b="1" dirty="0" smtClean="0">
                <a:hlinkClick r:id="rId3" action="ppaction://hlinksldjump"/>
              </a:rPr>
              <a:t>http://novaskolaops.cz/nase-kurzy/</a:t>
            </a:r>
            <a:endParaRPr lang="cs-CZ" sz="1200" b="1" dirty="0" smtClean="0"/>
          </a:p>
          <a:p>
            <a:pPr eaLnBrk="1" hangingPunct="1"/>
            <a:endParaRPr lang="cs-CZ" sz="1400" dirty="0" smtClean="0"/>
          </a:p>
          <a:p>
            <a:pPr eaLnBrk="1" hangingPunct="1"/>
            <a:endParaRPr lang="cs-CZ" sz="1400" dirty="0" smtClean="0"/>
          </a:p>
          <a:p>
            <a:pPr eaLnBrk="1" hangingPunct="1"/>
            <a:endParaRPr lang="cs-CZ" sz="1400" dirty="0" smtClean="0"/>
          </a:p>
        </p:txBody>
      </p:sp>
      <p:pic>
        <p:nvPicPr>
          <p:cNvPr id="48131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Nadpis 3"/>
          <p:cNvSpPr>
            <a:spLocks noGrp="1"/>
          </p:cNvSpPr>
          <p:nvPr>
            <p:ph type="title"/>
          </p:nvPr>
        </p:nvSpPr>
        <p:spPr>
          <a:xfrm>
            <a:off x="457200" y="1366838"/>
            <a:ext cx="8229600" cy="612775"/>
          </a:xfrm>
        </p:spPr>
        <p:txBody>
          <a:bodyPr/>
          <a:lstStyle/>
          <a:p>
            <a:pPr eaLnBrk="1" hangingPunct="1"/>
            <a:r>
              <a:rPr lang="cs-CZ" sz="2000" b="1" dirty="0" smtClean="0"/>
              <a:t>Kvalifikační studium pro AP (Studium pedagogiky)</a:t>
            </a:r>
            <a:endParaRPr lang="cs-CZ" sz="2000" dirty="0" smtClean="0"/>
          </a:p>
        </p:txBody>
      </p:sp>
      <p:sp>
        <p:nvSpPr>
          <p:cNvPr id="50178" name="Zástupný symbol pro obsah 4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1846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1600" dirty="0" smtClean="0"/>
              <a:t>Po třech letech spolupráce se Svatojánskou kolejí má </a:t>
            </a:r>
            <a:r>
              <a:rPr lang="cs-CZ" sz="1600" b="1" dirty="0" smtClean="0"/>
              <a:t>Nová škola </a:t>
            </a:r>
            <a:r>
              <a:rPr lang="cs-CZ" sz="1600" dirty="0" smtClean="0"/>
              <a:t>nového partnera – </a:t>
            </a:r>
            <a:r>
              <a:rPr lang="cs-CZ" sz="1600" b="1" dirty="0" smtClean="0"/>
              <a:t>JABOK</a:t>
            </a:r>
            <a:r>
              <a:rPr lang="cs-CZ" sz="1600" dirty="0" smtClean="0"/>
              <a:t> – vyšší odbornou školu sociálně pedagogickou a teologickou!</a:t>
            </a:r>
          </a:p>
          <a:p>
            <a:pPr algn="just">
              <a:spcBef>
                <a:spcPts val="1200"/>
              </a:spcBef>
            </a:pPr>
            <a:r>
              <a:rPr lang="cs-CZ" sz="1600" b="1" dirty="0" smtClean="0"/>
              <a:t>Studium pedagogiky </a:t>
            </a:r>
            <a:r>
              <a:rPr lang="cs-CZ" sz="1600" dirty="0" smtClean="0"/>
              <a:t>pro asistenty pedagoga se nyní koná v Praze a je určeno pro všechny zájemce s </a:t>
            </a:r>
            <a:r>
              <a:rPr lang="cs-CZ" sz="1600" b="1" dirty="0" smtClean="0"/>
              <a:t>ukončeným středním vzděláním</a:t>
            </a:r>
            <a:r>
              <a:rPr lang="cs-CZ" sz="1600" dirty="0" smtClean="0"/>
              <a:t>. </a:t>
            </a:r>
          </a:p>
          <a:p>
            <a:pPr algn="just">
              <a:spcBef>
                <a:spcPts val="1200"/>
              </a:spcBef>
            </a:pPr>
            <a:r>
              <a:rPr lang="cs-CZ" sz="1600" dirty="0"/>
              <a:t>Studenty čeká 80 hodin </a:t>
            </a:r>
            <a:r>
              <a:rPr lang="cs-CZ" sz="1600" b="1" dirty="0"/>
              <a:t>teorie, která je ovšem koncipována velmi prakticky </a:t>
            </a:r>
            <a:r>
              <a:rPr lang="cs-CZ" sz="1600" dirty="0"/>
              <a:t>(mimo jiné si účastníci budou moci vyzkoušet, jak vodit nevidomého, jak vysvětlit některé matematické operace dětem s poruchou pozornosti či zamyslet se s podporou psychologa nad důvodem, proč vlastně pomáhat)...</a:t>
            </a:r>
            <a:endParaRPr lang="cs-CZ" sz="1600" dirty="0" smtClean="0"/>
          </a:p>
          <a:p>
            <a:pPr algn="just">
              <a:spcBef>
                <a:spcPts val="1200"/>
              </a:spcBef>
            </a:pPr>
            <a:r>
              <a:rPr lang="cs-CZ" sz="1600" dirty="0" smtClean="0"/>
              <a:t>Po splnění 20-ti hodinové praxe, sepsání závěrečné práce a její obhajobě, bude studentům předáno </a:t>
            </a:r>
            <a:r>
              <a:rPr lang="cs-CZ" sz="1600" b="1" dirty="0" smtClean="0"/>
              <a:t>Osvědčení</a:t>
            </a:r>
            <a:r>
              <a:rPr lang="cs-CZ" sz="16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cs-CZ" sz="1600" b="1" dirty="0" smtClean="0"/>
              <a:t>Najdete nás na</a:t>
            </a:r>
            <a:r>
              <a:rPr lang="cs-CZ" sz="1600" dirty="0" smtClean="0"/>
              <a:t>: a) </a:t>
            </a:r>
            <a:r>
              <a:rPr lang="cs-CZ" sz="1600" dirty="0" smtClean="0">
                <a:hlinkClick r:id="rId3"/>
              </a:rPr>
              <a:t>http://www.novaskolaops.cz/kvalifikacni-kurz/</a:t>
            </a:r>
            <a:endParaRPr lang="cs-CZ" sz="16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1600" dirty="0" smtClean="0"/>
              <a:t>                                     b) </a:t>
            </a:r>
            <a:r>
              <a:rPr lang="cs-CZ" sz="1600" dirty="0" smtClean="0">
                <a:hlinkClick r:id="rId4"/>
              </a:rPr>
              <a:t>http://www.asistentpedagoga.cz/kvalifikacni-kurzy</a:t>
            </a:r>
            <a:endParaRPr lang="cs-CZ" sz="1600" dirty="0" smtClean="0"/>
          </a:p>
          <a:p>
            <a:pPr marL="0" indent="0">
              <a:spcBef>
                <a:spcPts val="1200"/>
              </a:spcBef>
              <a:buNone/>
            </a:pPr>
            <a:endParaRPr lang="cs-CZ" sz="1500" dirty="0" smtClean="0"/>
          </a:p>
        </p:txBody>
      </p:sp>
      <p:pic>
        <p:nvPicPr>
          <p:cNvPr id="50179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684213" y="1412875"/>
            <a:ext cx="7772400" cy="1006475"/>
          </a:xfrm>
        </p:spPr>
        <p:txBody>
          <a:bodyPr/>
          <a:lstStyle/>
          <a:p>
            <a:pPr eaLnBrk="1" hangingPunct="1">
              <a:defRPr/>
            </a:pPr>
            <a:r>
              <a:rPr lang="cs-CZ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Konference pro asistenty ve školství (AP, ŠA)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i="1" dirty="0" smtClean="0">
                <a:latin typeface="Arial" charset="0"/>
              </a:rPr>
              <a:t>Smysl: Chceme Vás informovat, co v této oblasti pro Vás děláme,</a:t>
            </a:r>
            <a:br>
              <a:rPr lang="cs-CZ" sz="1400" i="1" dirty="0" smtClean="0">
                <a:latin typeface="Arial" charset="0"/>
              </a:rPr>
            </a:br>
            <a:r>
              <a:rPr lang="cs-CZ" sz="1400" i="1" dirty="0" smtClean="0">
                <a:latin typeface="Arial" charset="0"/>
              </a:rPr>
              <a:t>a chceme o tom s Vámi diskutovat</a:t>
            </a:r>
            <a:r>
              <a:rPr lang="cs-CZ" sz="1400" dirty="0" smtClean="0">
                <a:latin typeface="Arial" charset="0"/>
              </a:rPr>
              <a:t/>
            </a:r>
            <a:br>
              <a:rPr lang="cs-CZ" sz="1400" dirty="0" smtClean="0">
                <a:latin typeface="Arial" charset="0"/>
              </a:rPr>
            </a:br>
            <a:endParaRPr lang="cs-CZ" sz="1400" dirty="0" smtClean="0">
              <a:latin typeface="Arial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6737" y="2276872"/>
            <a:ext cx="7920806" cy="367280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 nás čeká?</a:t>
            </a:r>
          </a:p>
          <a:p>
            <a:pPr algn="l"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cs-CZ" sz="1500" dirty="0" smtClean="0">
                <a:solidFill>
                  <a:schemeClr val="tx1"/>
                </a:solidFill>
              </a:rPr>
              <a:t>  </a:t>
            </a:r>
            <a:r>
              <a:rPr lang="cs-CZ" sz="1600" dirty="0" smtClean="0">
                <a:solidFill>
                  <a:schemeClr val="tx1"/>
                </a:solidFill>
              </a:rPr>
              <a:t>9:30 – 10:30     Zkušenosti o.p.s. Nová škola s asistenty pedagoga (Mgr. Jan Zajíc) </a:t>
            </a:r>
          </a:p>
          <a:p>
            <a:pPr algn="l" eaLnBrk="1" hangingPunct="1">
              <a:spcBef>
                <a:spcPts val="1200"/>
              </a:spcBef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10:30 – 11:30     Aktuální vývoj v profesi asistentů pedagoga: změny v legislativě a v profesi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                             asistentů, připravovaná platforma pro asistenty (PhDr. Zbyněk Němec, Ph.D.) </a:t>
            </a:r>
          </a:p>
          <a:p>
            <a:pPr algn="l" eaLnBrk="1" hangingPunct="1">
              <a:spcBef>
                <a:spcPts val="1200"/>
              </a:spcBef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11:30 – 12:00     Přestávka – káva, drobné občerstvení</a:t>
            </a:r>
          </a:p>
          <a:p>
            <a:pPr algn="l" eaLnBrk="1" hangingPunct="1">
              <a:spcBef>
                <a:spcPts val="1200"/>
              </a:spcBef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12:00 – 12:45     Zkušenosti organizací pracujících s asistenty: Rytmus o.p.s. (Mgr. Vladislava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                             Kršková), Meta o.p.s. (Mgr. Petra Vávrová), Česká odborná společnost pro 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                             inkluzivní vzdělávání, z. s. (Mgr. Lucie Macků)  </a:t>
            </a:r>
          </a:p>
          <a:p>
            <a:pPr algn="l" eaLnBrk="1" hangingPunct="1">
              <a:spcBef>
                <a:spcPts val="1200"/>
              </a:spcBef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12:45 – 14:00     Panelová diskuze: problémy asistentů pedagoga v praxi, nejasnosti profese </a:t>
            </a:r>
          </a:p>
        </p:txBody>
      </p:sp>
      <p:pic>
        <p:nvPicPr>
          <p:cNvPr id="15363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3"/>
          <p:cNvSpPr>
            <a:spLocks noGrp="1"/>
          </p:cNvSpPr>
          <p:nvPr>
            <p:ph type="title" idx="4294967295"/>
          </p:nvPr>
        </p:nvSpPr>
        <p:spPr>
          <a:xfrm>
            <a:off x="457200" y="1366838"/>
            <a:ext cx="8229600" cy="612775"/>
          </a:xfrm>
        </p:spPr>
        <p:txBody>
          <a:bodyPr/>
          <a:lstStyle/>
          <a:p>
            <a:pPr eaLnBrk="1" hangingPunct="1"/>
            <a:r>
              <a:rPr lang="cs-CZ" sz="2000" b="1" dirty="0" smtClean="0"/>
              <a:t>Webový portál asistentpedagoga.cz</a:t>
            </a:r>
            <a:endParaRPr lang="cs-CZ" sz="2000" dirty="0" smtClean="0"/>
          </a:p>
        </p:txBody>
      </p:sp>
      <p:sp>
        <p:nvSpPr>
          <p:cNvPr id="61443" name="Zástupný symbol pro obsah 4"/>
          <p:cNvSpPr>
            <a:spLocks noGrp="1"/>
          </p:cNvSpPr>
          <p:nvPr>
            <p:ph idx="4294967295"/>
          </p:nvPr>
        </p:nvSpPr>
        <p:spPr>
          <a:xfrm>
            <a:off x="468313" y="1916113"/>
            <a:ext cx="8229600" cy="4184650"/>
          </a:xfrm>
        </p:spPr>
        <p:txBody>
          <a:bodyPr/>
          <a:lstStyle/>
          <a:p>
            <a:r>
              <a:rPr lang="cs-CZ" sz="1200" dirty="0" smtClean="0"/>
              <a:t>Funguje pátým rokem, v současnosti bohužel jediný živý web určený pro asistenty ve školství s návštěvností přesahující 15.000 lidí měsíčně</a:t>
            </a:r>
          </a:p>
          <a:p>
            <a:r>
              <a:rPr lang="cs-CZ" sz="1200" dirty="0" smtClean="0"/>
              <a:t>Odborné články zpracovávající aktuální dění v profesi asistentů ve školství (novely zákonů a připomínková řízení; politická rozhodnutí, komentáře zásadní prohlášení či témat vážících se k asistenstvý, které hýbou společností atd.)</a:t>
            </a:r>
          </a:p>
          <a:p>
            <a:r>
              <a:rPr lang="cs-CZ" sz="1200" dirty="0" smtClean="0"/>
              <a:t>Legislativní minimum, pravdielně aktualizované</a:t>
            </a:r>
          </a:p>
          <a:p>
            <a:r>
              <a:rPr lang="cs-CZ" sz="1200" dirty="0" smtClean="0"/>
              <a:t>Poradna (v současnsoti zodpovězeno několik stovek dotazů)</a:t>
            </a:r>
          </a:p>
          <a:p>
            <a:endParaRPr lang="cs-CZ" sz="1200" dirty="0" smtClean="0"/>
          </a:p>
        </p:txBody>
      </p:sp>
      <p:pic>
        <p:nvPicPr>
          <p:cNvPr id="61444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481"/>
            <a:ext cx="9144000" cy="485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3"/>
          <p:cNvSpPr>
            <a:spLocks noGrp="1"/>
          </p:cNvSpPr>
          <p:nvPr>
            <p:ph type="title" idx="4294967295"/>
          </p:nvPr>
        </p:nvSpPr>
        <p:spPr>
          <a:xfrm>
            <a:off x="457200" y="1366838"/>
            <a:ext cx="8229600" cy="612775"/>
          </a:xfrm>
        </p:spPr>
        <p:txBody>
          <a:bodyPr/>
          <a:lstStyle/>
          <a:p>
            <a:pPr eaLnBrk="1" hangingPunct="1"/>
            <a:r>
              <a:rPr lang="cs-CZ" sz="2000" b="1" dirty="0" smtClean="0"/>
              <a:t>Webový portál asistentpedagoga.cz</a:t>
            </a:r>
            <a:endParaRPr lang="cs-CZ" sz="2000" dirty="0" smtClean="0"/>
          </a:p>
        </p:txBody>
      </p:sp>
      <p:sp>
        <p:nvSpPr>
          <p:cNvPr id="61443" name="Zástupný symbol pro obsah 4"/>
          <p:cNvSpPr>
            <a:spLocks noGrp="1"/>
          </p:cNvSpPr>
          <p:nvPr>
            <p:ph idx="4294967295"/>
          </p:nvPr>
        </p:nvSpPr>
        <p:spPr>
          <a:xfrm>
            <a:off x="468313" y="1916113"/>
            <a:ext cx="8229600" cy="418465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cs-CZ" sz="1600" b="1" dirty="0" smtClean="0"/>
              <a:t>Funguje pátým rokem</a:t>
            </a:r>
            <a:r>
              <a:rPr lang="cs-CZ" sz="1600" dirty="0" smtClean="0"/>
              <a:t>, v současnosti bohužel jediný živý web určený pro asistenty ve školství s návštěvností přesahující 15.000 lidí měsíčně;</a:t>
            </a:r>
          </a:p>
          <a:p>
            <a:pPr>
              <a:spcBef>
                <a:spcPts val="800"/>
              </a:spcBef>
            </a:pPr>
            <a:r>
              <a:rPr lang="cs-CZ" sz="1600" dirty="0" smtClean="0"/>
              <a:t>Vyhledáváme pro vás vhodné </a:t>
            </a:r>
            <a:r>
              <a:rPr lang="cs-CZ" sz="1600" b="1" dirty="0" smtClean="0"/>
              <a:t>aktuality</a:t>
            </a:r>
            <a:r>
              <a:rPr lang="cs-CZ" sz="1600" dirty="0" smtClean="0"/>
              <a:t> související s asistentstvím.</a:t>
            </a:r>
          </a:p>
          <a:p>
            <a:pPr>
              <a:spcBef>
                <a:spcPts val="800"/>
              </a:spcBef>
            </a:pPr>
            <a:r>
              <a:rPr lang="cs-CZ" sz="1600" b="1" dirty="0" smtClean="0"/>
              <a:t>Odborné články zpracovávající aktuální dění </a:t>
            </a:r>
            <a:r>
              <a:rPr lang="cs-CZ" sz="1600" dirty="0" smtClean="0"/>
              <a:t>v profesi asistentů ve školství (novely zákonů a připomínková řízení; politická rozhodnutí, komentáře zásadní prohlášení či témat vážících se k asistentství, které hýbou společností atd.);</a:t>
            </a:r>
          </a:p>
          <a:p>
            <a:pPr>
              <a:spcBef>
                <a:spcPts val="800"/>
              </a:spcBef>
            </a:pPr>
            <a:r>
              <a:rPr lang="cs-CZ" sz="1600" b="1" dirty="0" smtClean="0"/>
              <a:t>Legislativní minimum</a:t>
            </a:r>
            <a:r>
              <a:rPr lang="cs-CZ" sz="1600" dirty="0" smtClean="0"/>
              <a:t>, aktualizované s platností nových vyhlášek;</a:t>
            </a:r>
          </a:p>
          <a:p>
            <a:pPr>
              <a:spcBef>
                <a:spcPts val="800"/>
              </a:spcBef>
            </a:pPr>
            <a:r>
              <a:rPr lang="cs-CZ" sz="1600" b="1" dirty="0" smtClean="0"/>
              <a:t>Poradna</a:t>
            </a:r>
            <a:r>
              <a:rPr lang="cs-CZ" sz="1600" dirty="0" smtClean="0"/>
              <a:t> (bezplatné rady odborníků zodpovězené do pěti dnů);</a:t>
            </a:r>
          </a:p>
          <a:p>
            <a:pPr>
              <a:spcBef>
                <a:spcPts val="800"/>
              </a:spcBef>
            </a:pPr>
            <a:r>
              <a:rPr lang="cs-CZ" sz="1600" b="1" dirty="0" smtClean="0"/>
              <a:t>Burza práce </a:t>
            </a:r>
            <a:r>
              <a:rPr lang="cs-CZ" sz="1600" dirty="0" smtClean="0"/>
              <a:t>(bezplatná inzerce zaměstnavatelů i zaměstnanců);</a:t>
            </a:r>
          </a:p>
          <a:p>
            <a:pPr>
              <a:spcBef>
                <a:spcPts val="800"/>
              </a:spcBef>
            </a:pPr>
            <a:r>
              <a:rPr lang="cs-CZ" sz="1600" b="1" dirty="0" smtClean="0"/>
              <a:t>Sekce vzdělávání: </a:t>
            </a:r>
            <a:r>
              <a:rPr lang="cs-CZ" sz="1600" dirty="0" smtClean="0"/>
              <a:t>kazuistiky, inspirativní praxe, konkrétní tipy na výukové hry, pozvánky na vzdělávací akce, atd.</a:t>
            </a:r>
          </a:p>
          <a:p>
            <a:pPr>
              <a:spcBef>
                <a:spcPts val="800"/>
              </a:spcBef>
            </a:pPr>
            <a:r>
              <a:rPr lang="cs-CZ" sz="1600" b="1" dirty="0" smtClean="0"/>
              <a:t>Ke stažení </a:t>
            </a:r>
            <a:r>
              <a:rPr lang="cs-CZ" sz="1600" dirty="0" smtClean="0"/>
              <a:t>máme např. vybrané výzkumy v oblasti inkluze či asistentství, zajímavé články, prezentace, atd.</a:t>
            </a:r>
          </a:p>
          <a:p>
            <a:pPr marL="0" indent="0">
              <a:buNone/>
            </a:pPr>
            <a:endParaRPr lang="cs-CZ" sz="1600" dirty="0" smtClean="0"/>
          </a:p>
          <a:p>
            <a:endParaRPr lang="cs-CZ" sz="1200" dirty="0" smtClean="0"/>
          </a:p>
        </p:txBody>
      </p:sp>
      <p:pic>
        <p:nvPicPr>
          <p:cNvPr id="61444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301248"/>
            <a:ext cx="7772400" cy="973835"/>
          </a:xfrm>
        </p:spPr>
        <p:txBody>
          <a:bodyPr>
            <a:normAutofit/>
          </a:bodyPr>
          <a:lstStyle/>
          <a:p>
            <a:r>
              <a:rPr lang="cs-CZ" sz="2500" b="1" dirty="0" smtClean="0"/>
              <a:t>Těchto několik čísel nám dává sílu do další práce</a:t>
            </a:r>
            <a:endParaRPr lang="cs-CZ" sz="2500" b="1" dirty="0"/>
          </a:p>
        </p:txBody>
      </p:sp>
      <p:pic>
        <p:nvPicPr>
          <p:cNvPr id="1027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9658"/>
            <a:ext cx="9144000" cy="68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685800" y="2275083"/>
            <a:ext cx="3788015" cy="17512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700" dirty="0">
                <a:solidFill>
                  <a:schemeClr val="tx1"/>
                </a:solidFill>
              </a:rPr>
              <a:t>o</a:t>
            </a:r>
            <a:r>
              <a:rPr lang="cs-CZ" sz="2700" dirty="0" smtClean="0">
                <a:solidFill>
                  <a:schemeClr val="tx1"/>
                </a:solidFill>
              </a:rPr>
              <a:t>d roku 2013</a:t>
            </a:r>
          </a:p>
          <a:p>
            <a:pPr marL="457200" indent="-457200" algn="l"/>
            <a:r>
              <a:rPr lang="cs-CZ" b="1" dirty="0" smtClean="0">
                <a:solidFill>
                  <a:schemeClr val="tx1"/>
                </a:solidFill>
              </a:rPr>
              <a:t>1.800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zodpovězených dotazů</a:t>
            </a:r>
          </a:p>
          <a:p>
            <a:pPr marL="457200" indent="-457200" algn="l"/>
            <a:r>
              <a:rPr lang="cs-CZ" b="1" dirty="0" smtClean="0">
                <a:solidFill>
                  <a:schemeClr val="tx1"/>
                </a:solidFill>
              </a:rPr>
              <a:t>694</a:t>
            </a:r>
            <a:r>
              <a:rPr lang="cs-CZ" sz="2400" dirty="0" smtClean="0">
                <a:solidFill>
                  <a:schemeClr val="tx1"/>
                </a:solidFill>
              </a:rPr>
              <a:t> zveřejněných inzerátů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4615962" y="2275083"/>
            <a:ext cx="4302478" cy="24842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500" dirty="0"/>
              <a:t>z</a:t>
            </a:r>
            <a:r>
              <a:rPr lang="cs-CZ" sz="2500" dirty="0" smtClean="0"/>
              <a:t>a rok 2017</a:t>
            </a:r>
          </a:p>
          <a:p>
            <a:pPr marL="0" indent="0">
              <a:buNone/>
            </a:pPr>
            <a:r>
              <a:rPr lang="cs-CZ" sz="2500" b="1" dirty="0" smtClean="0"/>
              <a:t>115.000</a:t>
            </a:r>
            <a:r>
              <a:rPr lang="cs-CZ" sz="2500" dirty="0" smtClean="0"/>
              <a:t> uživatelů</a:t>
            </a:r>
          </a:p>
          <a:p>
            <a:pPr marL="0" indent="0">
              <a:buNone/>
            </a:pPr>
            <a:r>
              <a:rPr lang="cs-CZ" sz="2500" b="1" dirty="0" smtClean="0"/>
              <a:t>205.000</a:t>
            </a:r>
            <a:r>
              <a:rPr lang="cs-CZ" sz="2500" dirty="0" smtClean="0"/>
              <a:t> sezení</a:t>
            </a:r>
          </a:p>
          <a:p>
            <a:pPr marL="0" indent="0">
              <a:buNone/>
            </a:pPr>
            <a:r>
              <a:rPr lang="cs-CZ" sz="2500" b="1" dirty="0" smtClean="0"/>
              <a:t>722.000</a:t>
            </a:r>
            <a:r>
              <a:rPr lang="cs-CZ" sz="2500" dirty="0" smtClean="0"/>
              <a:t> zobrazených stránek</a:t>
            </a:r>
            <a:endParaRPr lang="cs-CZ" sz="25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87524" y="4466547"/>
            <a:ext cx="8568952" cy="992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200" dirty="0">
                <a:latin typeface="+mn-lt"/>
              </a:rPr>
              <a:t>v</a:t>
            </a:r>
            <a:r>
              <a:rPr lang="cs-CZ" sz="4200" dirty="0" smtClean="0">
                <a:latin typeface="+mn-lt"/>
              </a:rPr>
              <a:t> současné době </a:t>
            </a:r>
            <a:r>
              <a:rPr lang="cs-CZ" sz="6100" b="1" dirty="0" smtClean="0">
                <a:latin typeface="+mn-lt"/>
              </a:rPr>
              <a:t>16.466</a:t>
            </a:r>
            <a:r>
              <a:rPr lang="cs-CZ" dirty="0" smtClean="0">
                <a:latin typeface="+mn-lt"/>
              </a:rPr>
              <a:t> </a:t>
            </a:r>
            <a:r>
              <a:rPr lang="cs-CZ" sz="4200" dirty="0" smtClean="0">
                <a:latin typeface="+mn-lt"/>
              </a:rPr>
              <a:t>uživatelů (</a:t>
            </a:r>
            <a:r>
              <a:rPr lang="cs-CZ" sz="4200" b="1" dirty="0" smtClean="0">
                <a:latin typeface="+mn-lt"/>
              </a:rPr>
              <a:t>23.991</a:t>
            </a:r>
            <a:r>
              <a:rPr lang="cs-CZ" sz="4200" dirty="0" smtClean="0">
                <a:latin typeface="+mn-lt"/>
              </a:rPr>
              <a:t> sezení) měsíčně,</a:t>
            </a:r>
            <a:endParaRPr lang="cs-CZ" sz="1300" dirty="0">
              <a:latin typeface="+mn-lt"/>
            </a:endParaRPr>
          </a:p>
          <a:p>
            <a:r>
              <a:rPr lang="cs-CZ" sz="4200" dirty="0" smtClean="0">
                <a:latin typeface="+mn-lt"/>
              </a:rPr>
              <a:t>mezi</a:t>
            </a:r>
            <a:r>
              <a:rPr lang="cs-CZ" dirty="0" smtClean="0">
                <a:latin typeface="+mn-lt"/>
              </a:rPr>
              <a:t> </a:t>
            </a:r>
            <a:r>
              <a:rPr lang="cs-CZ" sz="6100" b="1" dirty="0" smtClean="0">
                <a:latin typeface="+mn-lt"/>
              </a:rPr>
              <a:t>700 – 1.000 </a:t>
            </a:r>
            <a:r>
              <a:rPr lang="cs-CZ" sz="4200" dirty="0" smtClean="0">
                <a:latin typeface="+mn-lt"/>
              </a:rPr>
              <a:t>uživateli</a:t>
            </a:r>
            <a:r>
              <a:rPr lang="cs-CZ" sz="4200" b="1" dirty="0" smtClean="0">
                <a:latin typeface="+mn-lt"/>
              </a:rPr>
              <a:t> </a:t>
            </a:r>
            <a:r>
              <a:rPr lang="cs-CZ" sz="4200" dirty="0" smtClean="0">
                <a:latin typeface="+mn-lt"/>
              </a:rPr>
              <a:t>denně, 500 o víkendu</a:t>
            </a:r>
            <a:endParaRPr lang="cs-CZ" sz="4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40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3"/>
          <p:cNvSpPr>
            <a:spLocks noGrp="1"/>
          </p:cNvSpPr>
          <p:nvPr>
            <p:ph type="title"/>
          </p:nvPr>
        </p:nvSpPr>
        <p:spPr>
          <a:xfrm>
            <a:off x="457200" y="1366838"/>
            <a:ext cx="8229600" cy="612775"/>
          </a:xfrm>
        </p:spPr>
        <p:txBody>
          <a:bodyPr/>
          <a:lstStyle/>
          <a:p>
            <a:pPr eaLnBrk="1" hangingPunct="1"/>
            <a:r>
              <a:rPr lang="cs-CZ" sz="2000" b="1" dirty="0" smtClean="0"/>
              <a:t>Mapování AP a ŠA</a:t>
            </a:r>
          </a:p>
        </p:txBody>
      </p:sp>
      <p:sp>
        <p:nvSpPr>
          <p:cNvPr id="23554" name="Zástupný symbol pro obsah 4"/>
          <p:cNvSpPr>
            <a:spLocks noGrp="1"/>
          </p:cNvSpPr>
          <p:nvPr>
            <p:ph idx="1"/>
          </p:nvPr>
        </p:nvSpPr>
        <p:spPr>
          <a:xfrm>
            <a:off x="457200" y="1979613"/>
            <a:ext cx="8229600" cy="4121150"/>
          </a:xfrm>
        </p:spPr>
        <p:txBody>
          <a:bodyPr/>
          <a:lstStyle/>
          <a:p>
            <a:pPr marL="0" lvl="0" indent="0" eaLnBrk="1" hangingPunct="1">
              <a:buNone/>
              <a:defRPr/>
            </a:pPr>
            <a:r>
              <a:rPr lang="cs-CZ" sz="1800" dirty="0" smtClean="0"/>
              <a:t>Cílem </a:t>
            </a:r>
            <a:r>
              <a:rPr lang="cs-CZ" sz="1800" dirty="0"/>
              <a:t>našeho šetření </a:t>
            </a:r>
            <a:r>
              <a:rPr lang="cs-CZ" sz="1800" dirty="0" smtClean="0"/>
              <a:t>bylo: </a:t>
            </a:r>
          </a:p>
          <a:p>
            <a:pPr lvl="0" algn="just" eaLnBrk="1" hangingPunct="1">
              <a:spcBef>
                <a:spcPts val="1200"/>
              </a:spcBef>
              <a:buAutoNum type="alphaLcParenR"/>
              <a:defRPr/>
            </a:pPr>
            <a:r>
              <a:rPr lang="cs-CZ" sz="1800" dirty="0" smtClean="0"/>
              <a:t>sběr </a:t>
            </a:r>
            <a:r>
              <a:rPr lang="cs-CZ" sz="1800" dirty="0"/>
              <a:t>ucelených dat o AP (potažmo ŠA), která, jak se ukázalo, </a:t>
            </a:r>
            <a:r>
              <a:rPr lang="cs-CZ" sz="1800" dirty="0" smtClean="0"/>
              <a:t>nebyly </a:t>
            </a:r>
            <a:r>
              <a:rPr lang="cs-CZ" sz="1800" dirty="0"/>
              <a:t>doposavad k dispozici; za tímto účelem jsme zpracovali </a:t>
            </a:r>
            <a:r>
              <a:rPr lang="cs-CZ" sz="1800" b="1" dirty="0"/>
              <a:t>kvantitativní část </a:t>
            </a:r>
            <a:r>
              <a:rPr lang="cs-CZ" sz="1800" b="1" dirty="0" smtClean="0"/>
              <a:t>šetření</a:t>
            </a:r>
            <a:r>
              <a:rPr lang="cs-CZ" sz="1800" dirty="0" smtClean="0"/>
              <a:t>;</a:t>
            </a:r>
          </a:p>
          <a:p>
            <a:pPr lvl="0" algn="just" eaLnBrk="1" hangingPunct="1"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cs-CZ" sz="1800" dirty="0" smtClean="0"/>
              <a:t>podloženou </a:t>
            </a:r>
            <a:r>
              <a:rPr lang="cs-CZ" sz="1800" b="1" dirty="0"/>
              <a:t>daty poskytnutými MŠMT a krajskými úřady</a:t>
            </a:r>
            <a:r>
              <a:rPr lang="cs-CZ" sz="1800" dirty="0" smtClean="0"/>
              <a:t>; </a:t>
            </a:r>
          </a:p>
          <a:p>
            <a:pPr lvl="0" algn="just" eaLnBrk="1" hangingPunct="1">
              <a:spcBef>
                <a:spcPts val="1200"/>
              </a:spcBef>
              <a:buFont typeface="+mj-lt"/>
              <a:buAutoNum type="alphaLcParenR" startAt="2"/>
              <a:defRPr/>
            </a:pPr>
            <a:r>
              <a:rPr lang="cs-CZ" sz="1800" dirty="0" smtClean="0"/>
              <a:t>sběr informací o tom, jak vypadá praxe AP (zejména těch, kteří jsou pro sociální znevýhodnění resp. ŠA), jak jsou AP reálně zapojeni (skutečná náplň práce, jak vypadá jejich spolupráce s ostatními), jak je využíván jejich potenciál – </a:t>
            </a:r>
            <a:r>
              <a:rPr lang="cs-CZ" sz="1800" b="1" dirty="0" smtClean="0"/>
              <a:t>kvalitativní část šetření;</a:t>
            </a:r>
          </a:p>
          <a:p>
            <a:pPr lvl="0" algn="just" eaLnBrk="1" hangingPunct="1"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cs-CZ" sz="1800" dirty="0" smtClean="0"/>
              <a:t>podloženo </a:t>
            </a:r>
            <a:r>
              <a:rPr lang="cs-CZ" sz="1800" b="1" dirty="0"/>
              <a:t>rozhovory s řediteli, učiteli a</a:t>
            </a:r>
            <a:r>
              <a:rPr lang="cs-CZ" sz="1800" b="1" dirty="0" smtClean="0"/>
              <a:t> </a:t>
            </a:r>
            <a:r>
              <a:rPr lang="cs-CZ" sz="1800" b="1" dirty="0"/>
              <a:t>asistenty na 20ti školách </a:t>
            </a:r>
            <a:endParaRPr lang="cs-CZ" sz="1800" b="1" dirty="0" smtClean="0"/>
          </a:p>
          <a:p>
            <a:pPr marL="0" lvl="0" indent="0" algn="just" eaLnBrk="1" hangingPunct="1">
              <a:spcBef>
                <a:spcPts val="0"/>
              </a:spcBef>
              <a:buNone/>
              <a:defRPr/>
            </a:pPr>
            <a:r>
              <a:rPr lang="cs-CZ" sz="1800" b="1" dirty="0"/>
              <a:t> </a:t>
            </a:r>
            <a:r>
              <a:rPr lang="cs-CZ" sz="1800" b="1" dirty="0" smtClean="0"/>
              <a:t>      </a:t>
            </a:r>
            <a:r>
              <a:rPr lang="cs-CZ" sz="1800" dirty="0" smtClean="0"/>
              <a:t>(</a:t>
            </a:r>
            <a:r>
              <a:rPr lang="cs-CZ" sz="1800" dirty="0"/>
              <a:t>10 ZŠ + 10 MŠ) ve dvou </a:t>
            </a:r>
            <a:r>
              <a:rPr lang="cs-CZ" sz="1800" dirty="0" smtClean="0"/>
              <a:t>krajích (KVK a KHK). </a:t>
            </a:r>
            <a:endParaRPr lang="cs-CZ" sz="1800" dirty="0"/>
          </a:p>
          <a:p>
            <a:pPr marL="0" indent="0" eaLnBrk="1" hangingPunct="1">
              <a:buFont typeface="Arial" charset="0"/>
              <a:buNone/>
              <a:defRPr/>
            </a:pPr>
            <a:endParaRPr lang="cs-CZ" sz="1400" dirty="0" smtClean="0"/>
          </a:p>
        </p:txBody>
      </p:sp>
      <p:pic>
        <p:nvPicPr>
          <p:cNvPr id="52227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3"/>
          <p:cNvSpPr>
            <a:spLocks noGrp="1"/>
          </p:cNvSpPr>
          <p:nvPr>
            <p:ph type="title"/>
          </p:nvPr>
        </p:nvSpPr>
        <p:spPr>
          <a:xfrm>
            <a:off x="457200" y="1366838"/>
            <a:ext cx="8229600" cy="612775"/>
          </a:xfrm>
        </p:spPr>
        <p:txBody>
          <a:bodyPr/>
          <a:lstStyle/>
          <a:p>
            <a:pPr eaLnBrk="1" hangingPunct="1"/>
            <a:r>
              <a:rPr lang="cs-CZ" sz="2000" dirty="0" smtClean="0"/>
              <a:t>Mapování AP a ŠA</a:t>
            </a:r>
          </a:p>
        </p:txBody>
      </p:sp>
      <p:pic>
        <p:nvPicPr>
          <p:cNvPr id="52227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558305"/>
              </p:ext>
            </p:extLst>
          </p:nvPr>
        </p:nvGraphicFramePr>
        <p:xfrm>
          <a:off x="457200" y="1916833"/>
          <a:ext cx="82296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0444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1691680" y="5018200"/>
            <a:ext cx="5545137" cy="366712"/>
          </a:xfrm>
        </p:spPr>
        <p:txBody>
          <a:bodyPr/>
          <a:lstStyle/>
          <a:p>
            <a:pPr lvl="0" eaLnBrk="1" hangingPunct="1"/>
            <a:r>
              <a:rPr lang="cs-CZ" altLang="cs-CZ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Zdroj: MŠMT, vlastní zpracování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eaLnBrk="1" hangingPunct="1"/>
            <a:endParaRPr lang="cs-CZ" dirty="0" smtClean="0"/>
          </a:p>
        </p:txBody>
      </p:sp>
      <p:pic>
        <p:nvPicPr>
          <p:cNvPr id="58372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40698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1600" y="1376828"/>
            <a:ext cx="72458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cs-CZ" sz="1600" dirty="0"/>
              <a:t>Mapování AP a ŠA</a:t>
            </a:r>
            <a:endParaRPr kumimoji="0" lang="cs-CZ" altLang="cs-CZ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Porovnání počtu</a:t>
            </a:r>
            <a:r>
              <a:rPr kumimoji="0" lang="cs-CZ" altLang="cs-CZ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AP pro zdravotně handicapované a AP pro sociálně znevýhodněné</a:t>
            </a:r>
            <a:endParaRPr kumimoji="0" lang="cs-CZ" altLang="cs-CZ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217463"/>
              </p:ext>
            </p:extLst>
          </p:nvPr>
        </p:nvGraphicFramePr>
        <p:xfrm>
          <a:off x="1907704" y="2089374"/>
          <a:ext cx="4816475" cy="287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r:id="rId6" imgW="4782240" imgH="2844360" progId="opendocument.ChartDocument.1">
                  <p:embed/>
                </p:oleObj>
              </mc:Choice>
              <mc:Fallback>
                <p:oleObj r:id="rId6" imgW="4782240" imgH="2844360" progId="opendocument.ChartDocument.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089374"/>
                        <a:ext cx="4816475" cy="2878138"/>
                      </a:xfrm>
                      <a:prstGeom prst="rect">
                        <a:avLst/>
                      </a:prstGeom>
                      <a:solidFill>
                        <a:srgbClr val="FFFFFF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1725" y="17543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1600" y="17644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kumimoji="0" lang="cs-CZ" alt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Mangal" panose="02040503050203030202" pitchFamily="18" charset="0"/>
              </a:rPr>
            </a:b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3"/>
          <p:cNvSpPr>
            <a:spLocks noGrp="1"/>
          </p:cNvSpPr>
          <p:nvPr>
            <p:ph type="title"/>
          </p:nvPr>
        </p:nvSpPr>
        <p:spPr>
          <a:xfrm>
            <a:off x="457200" y="1474850"/>
            <a:ext cx="8229600" cy="477986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cs-CZ" sz="2000" b="1" dirty="0" smtClean="0"/>
              <a:t>Mapování AP a ŠA</a:t>
            </a:r>
            <a:br>
              <a:rPr lang="cs-CZ" sz="2000" b="1" dirty="0" smtClean="0"/>
            </a:br>
            <a:r>
              <a:rPr lang="cs-CZ" sz="2000" b="1" dirty="0" smtClean="0"/>
              <a:t>Výzkumná zpráva - závěry</a:t>
            </a:r>
          </a:p>
        </p:txBody>
      </p:sp>
      <p:pic>
        <p:nvPicPr>
          <p:cNvPr id="52227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2060849"/>
            <a:ext cx="8229600" cy="4032448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cs-CZ" sz="1600" dirty="0"/>
              <a:t>1) Přítomnost asistenta pedagoga v ZŠ a MŠ se stává žádanou a postupně snad i lépe dostupnou. Většina učitelů bere AP jako účinnou pomoc ve výuce žáků s SVP a část z nich vnímá, že z práce AP mají užitek všichni žáci ve třídě.</a:t>
            </a:r>
          </a:p>
          <a:p>
            <a:pPr algn="just">
              <a:spcBef>
                <a:spcPts val="1200"/>
              </a:spcBef>
            </a:pPr>
            <a:r>
              <a:rPr lang="cs-CZ" sz="1600" dirty="0"/>
              <a:t>2) Zaměstnávání AP pro SZ žáky nebo ŠA je přes jejich relativní dostupnost až překvapivě řídké. Zaměstnání ŠA nekoresponduje se zvýšeným podílem žáků se SZ. Zatímco je lze nalézt i na školách s relativně nízkým podílem takových žáků, na školách s jejich vysokým podílem se často nenachází.</a:t>
            </a:r>
          </a:p>
          <a:p>
            <a:pPr algn="just">
              <a:spcBef>
                <a:spcPts val="1200"/>
              </a:spcBef>
            </a:pPr>
            <a:r>
              <a:rPr lang="cs-CZ" sz="1600" dirty="0"/>
              <a:t>3) Uznání tzv. „nepřímé práce“ u AP přidělených k </a:t>
            </a:r>
            <a:r>
              <a:rPr lang="cs-CZ" sz="1600" dirty="0" smtClean="0"/>
              <a:t>žákům </a:t>
            </a:r>
            <a:r>
              <a:rPr lang="cs-CZ" sz="1600" dirty="0"/>
              <a:t>se zdravotním postižením je spíše výjimečné. To kromě platového znevýhodnění oproti učitelům může mít negativní dopad na kapacitu AP, kvalitně se připravovat na výuku, </a:t>
            </a:r>
            <a:r>
              <a:rPr lang="cs-CZ" sz="1600" dirty="0" smtClean="0"/>
              <a:t>dále </a:t>
            </a:r>
            <a:r>
              <a:rPr lang="cs-CZ" sz="1600" dirty="0"/>
              <a:t>se vzdělávat a profesně růst.</a:t>
            </a:r>
          </a:p>
          <a:p>
            <a:pPr algn="just">
              <a:spcBef>
                <a:spcPts val="1200"/>
              </a:spcBef>
            </a:pPr>
            <a:r>
              <a:rPr lang="cs-CZ" sz="1600" dirty="0"/>
              <a:t>4) Metodickou podporu AP a učitelů s nimi spolupracujících si velmi často organizují školy svépomocí, přičemž se klade důraz na kolegiální výměnu zkušeností a samostatné studium. (sporadická nebo žádná pomoc ŠPP, popř. externí)</a:t>
            </a:r>
          </a:p>
          <a:p>
            <a:pPr marL="0" indent="0">
              <a:buNone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1762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3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576480"/>
          </a:xfrm>
        </p:spPr>
        <p:txBody>
          <a:bodyPr/>
          <a:lstStyle/>
          <a:p>
            <a:pPr eaLnBrk="1" hangingPunct="1"/>
            <a:r>
              <a:rPr lang="cs-CZ" sz="2000" b="1" dirty="0"/>
              <a:t>Mapování AP a ŠA</a:t>
            </a:r>
            <a:br>
              <a:rPr lang="cs-CZ" sz="2000" b="1" dirty="0"/>
            </a:br>
            <a:r>
              <a:rPr lang="cs-CZ" sz="2000" b="1" dirty="0"/>
              <a:t>Výzkumná zpráva - závěry</a:t>
            </a:r>
            <a:endParaRPr lang="cs-CZ" sz="2000" b="1" dirty="0" smtClean="0"/>
          </a:p>
        </p:txBody>
      </p:sp>
      <p:pic>
        <p:nvPicPr>
          <p:cNvPr id="52227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2035193"/>
            <a:ext cx="8229600" cy="3986095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cs-CZ" sz="1600" dirty="0" smtClean="0"/>
              <a:t>5</a:t>
            </a:r>
            <a:r>
              <a:rPr lang="cs-CZ" sz="1600" dirty="0"/>
              <a:t>) V mnoha případech u vedení škol, ale i u učitelů stále převládá představa, že asistent je přidělen žákovi a ne třídě, potažmo </a:t>
            </a:r>
            <a:r>
              <a:rPr lang="cs-CZ" sz="1600" dirty="0" smtClean="0"/>
              <a:t>učiteli. </a:t>
            </a:r>
            <a:endParaRPr lang="cs-CZ" sz="1600" dirty="0"/>
          </a:p>
          <a:p>
            <a:pPr algn="just">
              <a:spcBef>
                <a:spcPts val="600"/>
              </a:spcBef>
            </a:pPr>
            <a:r>
              <a:rPr lang="cs-CZ" sz="1600" dirty="0"/>
              <a:t>6) Při porovnání toho, jak zástupci škol ve dvou strukturálně různě zatížených krajích referovali o jednotlivých aspektech práce AP, jsme nenašli žádné výraznější rozdíly – školy v obou krajích se patrně potýkají s podobnými výzvami v rámci srovnatelných podmínek. Jedinou pozoruhodnou odlišností byla nepřítomnost školních asistentů v strukturálně více zatíženém KVK.</a:t>
            </a:r>
          </a:p>
          <a:p>
            <a:pPr algn="just">
              <a:spcBef>
                <a:spcPts val="600"/>
              </a:spcBef>
            </a:pPr>
            <a:r>
              <a:rPr lang="cs-CZ" sz="1600" dirty="0"/>
              <a:t>7) Při porovnání výpovědí zástupců MŠ a ZŠ (spojených ZŠ i MŠ) rovněž nevyvstaly významnější rozdíly. Výjimkou byly kvalifikační nároky kladené na uchazeče o post AP, které byli u MŠ obecně nižší než na ZŠ</a:t>
            </a:r>
            <a:r>
              <a:rPr lang="cs-CZ" sz="16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cs-CZ" sz="1600" dirty="0" smtClean="0"/>
              <a:t>Kompletní výzkumné zprávy včetně příloh </a:t>
            </a:r>
            <a:r>
              <a:rPr lang="cs-CZ" sz="1600" dirty="0" smtClean="0"/>
              <a:t>najdete </a:t>
            </a:r>
            <a:r>
              <a:rPr lang="cs-CZ" sz="1600" dirty="0" smtClean="0"/>
              <a:t>na: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400" dirty="0" smtClean="0"/>
              <a:t>a</a:t>
            </a:r>
            <a:r>
              <a:rPr lang="cs-CZ" sz="1000" dirty="0" smtClean="0"/>
              <a:t>) </a:t>
            </a:r>
            <a:r>
              <a:rPr lang="cs-CZ" sz="1100" dirty="0" smtClean="0">
                <a:hlinkClick r:id="rId5"/>
              </a:rPr>
              <a:t>http</a:t>
            </a:r>
            <a:r>
              <a:rPr lang="cs-CZ" sz="1100" dirty="0">
                <a:hlinkClick r:id="rId5"/>
              </a:rPr>
              <a:t>://asistentpedagoga.cz/analyza-mapovani-vyuzivani-funkci-asistent-pedagoga-a-skolni-asistent-materskymi-a-zakladnimi-skolami</a:t>
            </a:r>
            <a:endParaRPr lang="cs-CZ" sz="1100" dirty="0"/>
          </a:p>
          <a:p>
            <a:pPr marL="0" indent="0">
              <a:spcBef>
                <a:spcPts val="600"/>
              </a:spcBef>
              <a:buNone/>
            </a:pPr>
            <a:r>
              <a:rPr lang="cs-CZ" sz="1200" dirty="0" smtClean="0"/>
              <a:t>b) </a:t>
            </a:r>
            <a:r>
              <a:rPr lang="cs-CZ" sz="1100" dirty="0">
                <a:hlinkClick r:id="rId6"/>
              </a:rPr>
              <a:t>http</a:t>
            </a:r>
            <a:r>
              <a:rPr lang="cs-CZ" sz="1100" dirty="0" smtClean="0">
                <a:hlinkClick r:id="rId6"/>
              </a:rPr>
              <a:t>://novaskolaops.cz/analyza-mapovani-vyuzivani-funkci-asistent-pedagoga-a-skolni-asistent-materskymi-a-zakladnimi-skolami</a:t>
            </a:r>
            <a:endParaRPr lang="cs-CZ" sz="1100" dirty="0" smtClean="0"/>
          </a:p>
          <a:p>
            <a:pPr>
              <a:spcBef>
                <a:spcPts val="600"/>
              </a:spcBef>
            </a:pPr>
            <a:r>
              <a:rPr lang="cs-CZ" sz="1600" dirty="0" smtClean="0"/>
              <a:t>Stručné shrnutí + sumář zjištění na žádost: </a:t>
            </a:r>
            <a:r>
              <a:rPr lang="cs-CZ" sz="1600" dirty="0" smtClean="0">
                <a:hlinkClick r:id="rId7"/>
              </a:rPr>
              <a:t>jan.zajic@novaskolaops.cz</a:t>
            </a:r>
            <a:r>
              <a:rPr lang="cs-CZ" sz="1600" dirty="0" smtClean="0"/>
              <a:t> </a:t>
            </a:r>
            <a:endParaRPr lang="cs-CZ" sz="1600" dirty="0"/>
          </a:p>
          <a:p>
            <a:pPr marL="0" indent="0">
              <a:buNone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8598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</p:txBody>
      </p:sp>
      <p:sp>
        <p:nvSpPr>
          <p:cNvPr id="6041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</p:txBody>
      </p:sp>
      <p:pic>
        <p:nvPicPr>
          <p:cNvPr id="60419" name="Picture 2" descr="D:\Nová škola\grafika\graficke_prvky\titulka__bila_prezent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3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612775"/>
          </a:xfrm>
        </p:spPr>
        <p:txBody>
          <a:bodyPr/>
          <a:lstStyle/>
          <a:p>
            <a:pPr eaLnBrk="1" hangingPunct="1"/>
            <a:r>
              <a:rPr lang="cs-CZ" sz="2000" b="1" dirty="0" smtClean="0">
                <a:latin typeface="Arial" charset="0"/>
              </a:rPr>
              <a:t>Nová škola, o.p.s.</a:t>
            </a:r>
            <a:br>
              <a:rPr lang="cs-CZ" sz="2000" b="1" dirty="0" smtClean="0">
                <a:latin typeface="Arial" charset="0"/>
              </a:rPr>
            </a:br>
            <a:r>
              <a:rPr lang="cs-CZ" sz="2000" b="1" dirty="0" smtClean="0">
                <a:latin typeface="Arial" charset="0"/>
              </a:rPr>
              <a:t> </a:t>
            </a:r>
            <a:r>
              <a:rPr lang="cs-CZ" sz="2000" b="1" dirty="0" smtClean="0"/>
              <a:t>Programy</a:t>
            </a:r>
            <a:r>
              <a:rPr lang="cs-CZ" sz="1800" dirty="0" smtClean="0"/>
              <a:t> </a:t>
            </a:r>
          </a:p>
        </p:txBody>
      </p:sp>
      <p:sp>
        <p:nvSpPr>
          <p:cNvPr id="17410" name="Zástupný symbol pro obsah 4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032250"/>
          </a:xfrm>
        </p:spPr>
        <p:txBody>
          <a:bodyPr/>
          <a:lstStyle/>
          <a:p>
            <a:pPr algn="just" eaLnBrk="1" hangingPunct="1">
              <a:lnSpc>
                <a:spcPct val="125000"/>
              </a:lnSpc>
              <a:spcBef>
                <a:spcPts val="1400"/>
              </a:spcBef>
            </a:pPr>
            <a:r>
              <a:rPr lang="cs-CZ" sz="1400" b="1" dirty="0" smtClean="0">
                <a:latin typeface="Arial" charset="0"/>
              </a:rPr>
              <a:t>Podpora čtenářské gramotnosti </a:t>
            </a:r>
            <a:r>
              <a:rPr lang="cs-CZ" sz="1400" dirty="0" smtClean="0">
                <a:latin typeface="Arial" charset="0"/>
              </a:rPr>
              <a:t>– čtenářské kluby, aktuálně skoro 40 ZŠ v Praze i celé ČR</a:t>
            </a:r>
          </a:p>
          <a:p>
            <a:pPr algn="just" eaLnBrk="1" hangingPunct="1">
              <a:lnSpc>
                <a:spcPct val="125000"/>
              </a:lnSpc>
              <a:spcBef>
                <a:spcPts val="1400"/>
              </a:spcBef>
            </a:pPr>
            <a:r>
              <a:rPr lang="cs-CZ" sz="1400" b="1" dirty="0" smtClean="0">
                <a:latin typeface="Arial" charset="0"/>
              </a:rPr>
              <a:t>Podpora matematické gramotnosti </a:t>
            </a:r>
            <a:r>
              <a:rPr lang="cs-CZ" sz="1400" dirty="0" smtClean="0">
                <a:latin typeface="Arial" charset="0"/>
              </a:rPr>
              <a:t>– matematické kluby, nyní 9 klubů, Čechy i Morava</a:t>
            </a:r>
          </a:p>
          <a:p>
            <a:pPr algn="just" eaLnBrk="1" hangingPunct="1">
              <a:lnSpc>
                <a:spcPct val="125000"/>
              </a:lnSpc>
              <a:spcBef>
                <a:spcPts val="1400"/>
              </a:spcBef>
            </a:pPr>
            <a:r>
              <a:rPr lang="cs-CZ" sz="1400" b="1" dirty="0" smtClean="0">
                <a:latin typeface="Arial" charset="0"/>
              </a:rPr>
              <a:t>Společně v knihovně a Rozlety </a:t>
            </a:r>
            <a:r>
              <a:rPr lang="cs-CZ" sz="1400" dirty="0" smtClean="0">
                <a:latin typeface="Arial" charset="0"/>
              </a:rPr>
              <a:t>– rozvoj (ČJ, AJ, M) dětí s odlišným mateřským jazykem</a:t>
            </a:r>
          </a:p>
          <a:p>
            <a:pPr algn="just" eaLnBrk="1" hangingPunct="1">
              <a:lnSpc>
                <a:spcPct val="125000"/>
              </a:lnSpc>
              <a:spcBef>
                <a:spcPts val="1400"/>
              </a:spcBef>
            </a:pPr>
            <a:r>
              <a:rPr lang="cs-CZ" sz="1400" b="1" dirty="0" smtClean="0">
                <a:latin typeface="Arial" charset="0"/>
              </a:rPr>
              <a:t>Podpora Romštiny </a:t>
            </a:r>
            <a:r>
              <a:rPr lang="cs-CZ" sz="1400" dirty="0" smtClean="0">
                <a:latin typeface="Arial" charset="0"/>
              </a:rPr>
              <a:t>jako živého jazyka – soutěž Romano </a:t>
            </a:r>
            <a:r>
              <a:rPr lang="cs-CZ" sz="1400" dirty="0">
                <a:latin typeface="Arial" charset="0"/>
              </a:rPr>
              <a:t>s</a:t>
            </a:r>
            <a:r>
              <a:rPr lang="cs-CZ" sz="1400" dirty="0" smtClean="0">
                <a:latin typeface="Arial" charset="0"/>
              </a:rPr>
              <a:t>uno, semináře a dílny Vaker Romanes</a:t>
            </a:r>
          </a:p>
          <a:p>
            <a:pPr algn="just" eaLnBrk="1" hangingPunct="1">
              <a:lnSpc>
                <a:spcPct val="125000"/>
              </a:lnSpc>
              <a:spcBef>
                <a:spcPts val="1400"/>
              </a:spcBef>
            </a:pPr>
            <a:r>
              <a:rPr lang="cs-CZ" sz="1400" b="1" dirty="0" smtClean="0">
                <a:latin typeface="Arial" charset="0"/>
              </a:rPr>
              <a:t>Podpora sociálně šetrného zaměstnávání </a:t>
            </a:r>
            <a:r>
              <a:rPr lang="cs-CZ" sz="1400" dirty="0" smtClean="0">
                <a:latin typeface="Arial" charset="0"/>
              </a:rPr>
              <a:t>– Dobrá práce v obci (veřejné zakázky)</a:t>
            </a:r>
          </a:p>
          <a:p>
            <a:pPr algn="just" eaLnBrk="1" hangingPunct="1">
              <a:lnSpc>
                <a:spcPct val="125000"/>
              </a:lnSpc>
              <a:spcBef>
                <a:spcPts val="1400"/>
              </a:spcBef>
            </a:pPr>
            <a:r>
              <a:rPr lang="cs-CZ" sz="1400" b="1" dirty="0" smtClean="0">
                <a:latin typeface="Arial" charset="0"/>
              </a:rPr>
              <a:t>Asistentský program </a:t>
            </a:r>
            <a:r>
              <a:rPr lang="cs-CZ" sz="1400" dirty="0" smtClean="0">
                <a:latin typeface="Arial" charset="0"/>
              </a:rPr>
              <a:t>– Šance na úspěch, akreditované kurzy s tématy asistentství, kvalifikační studium pro AP (Studium pedagogiky), webový portál asistentpedagoga.cz spolu s NL</a:t>
            </a:r>
          </a:p>
          <a:p>
            <a:pPr algn="just" eaLnBrk="1" hangingPunct="1">
              <a:lnSpc>
                <a:spcPct val="125000"/>
              </a:lnSpc>
              <a:spcBef>
                <a:spcPts val="1400"/>
              </a:spcBef>
            </a:pPr>
            <a:r>
              <a:rPr lang="cs-CZ" sz="1400" b="1" dirty="0" smtClean="0">
                <a:latin typeface="Arial" charset="0"/>
              </a:rPr>
              <a:t>6 programů </a:t>
            </a:r>
            <a:r>
              <a:rPr lang="cs-CZ" sz="1400" dirty="0" smtClean="0">
                <a:latin typeface="Arial" charset="0"/>
              </a:rPr>
              <a:t>: spolupráce MŠMT, MPSV, MHMP, ÚV ČR, US Embassy, VOŠ Jabok</a:t>
            </a:r>
          </a:p>
          <a:p>
            <a:pPr algn="just" eaLnBrk="1" hangingPunct="1">
              <a:lnSpc>
                <a:spcPct val="125000"/>
              </a:lnSpc>
              <a:spcBef>
                <a:spcPts val="1400"/>
              </a:spcBef>
            </a:pPr>
            <a:r>
              <a:rPr lang="cs-CZ" sz="1400" dirty="0" smtClean="0">
                <a:latin typeface="Arial" charset="0"/>
              </a:rPr>
              <a:t>Financování: ESF, MŠMT, MHMP, ÚV ČR, US Embassy, dárci a příznivci NŠ, účastníci kurzů</a:t>
            </a:r>
          </a:p>
          <a:p>
            <a:pPr algn="just" eaLnBrk="1" hangingPunct="1">
              <a:lnSpc>
                <a:spcPct val="125000"/>
              </a:lnSpc>
              <a:spcBef>
                <a:spcPts val="600"/>
              </a:spcBef>
            </a:pPr>
            <a:endParaRPr lang="cs-CZ" sz="1400" dirty="0" smtClean="0">
              <a:latin typeface="Arial" charset="0"/>
            </a:endParaRPr>
          </a:p>
          <a:p>
            <a:pPr algn="just" eaLnBrk="1" hangingPunct="1">
              <a:lnSpc>
                <a:spcPct val="125000"/>
              </a:lnSpc>
              <a:spcBef>
                <a:spcPts val="600"/>
              </a:spcBef>
            </a:pPr>
            <a:endParaRPr lang="cs-CZ" sz="1400" dirty="0" smtClean="0">
              <a:latin typeface="Arial" charset="0"/>
            </a:endParaRPr>
          </a:p>
          <a:p>
            <a:pPr algn="just" eaLnBrk="1" hangingPunct="1">
              <a:lnSpc>
                <a:spcPct val="125000"/>
              </a:lnSpc>
              <a:spcBef>
                <a:spcPts val="600"/>
              </a:spcBef>
            </a:pPr>
            <a:endParaRPr lang="cs-CZ" sz="1400" dirty="0" smtClean="0">
              <a:latin typeface="Arial" charset="0"/>
            </a:endParaRPr>
          </a:p>
          <a:p>
            <a:pPr eaLnBrk="1" hangingPunct="1"/>
            <a:endParaRPr lang="cs-CZ" sz="1400" dirty="0" smtClean="0"/>
          </a:p>
          <a:p>
            <a:pPr eaLnBrk="1" hangingPunct="1"/>
            <a:endParaRPr lang="cs-CZ" sz="1400" dirty="0" smtClean="0"/>
          </a:p>
        </p:txBody>
      </p:sp>
      <p:pic>
        <p:nvPicPr>
          <p:cNvPr id="17411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3"/>
          <p:cNvSpPr>
            <a:spLocks noGrp="1"/>
          </p:cNvSpPr>
          <p:nvPr>
            <p:ph type="title"/>
          </p:nvPr>
        </p:nvSpPr>
        <p:spPr>
          <a:xfrm>
            <a:off x="457200" y="1366838"/>
            <a:ext cx="8229600" cy="612775"/>
          </a:xfrm>
        </p:spPr>
        <p:txBody>
          <a:bodyPr/>
          <a:lstStyle/>
          <a:p>
            <a:pPr eaLnBrk="1" hangingPunct="1"/>
            <a:r>
              <a:rPr lang="cs-CZ" sz="2000" b="1" dirty="0" smtClean="0">
                <a:latin typeface="Arial" charset="0"/>
              </a:rPr>
              <a:t>Nová škola, o.p.s.</a:t>
            </a:r>
            <a:br>
              <a:rPr lang="cs-CZ" sz="2000" b="1" dirty="0" smtClean="0">
                <a:latin typeface="Arial" charset="0"/>
              </a:rPr>
            </a:br>
            <a:r>
              <a:rPr lang="cs-CZ" sz="1600" b="1" dirty="0" smtClean="0">
                <a:latin typeface="Arial" charset="0"/>
              </a:rPr>
              <a:t>Asistentský program</a:t>
            </a:r>
          </a:p>
        </p:txBody>
      </p:sp>
      <p:sp>
        <p:nvSpPr>
          <p:cNvPr id="19458" name="Zástupný symbol pro obsah 4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3921125"/>
          </a:xfrm>
        </p:spPr>
        <p:txBody>
          <a:bodyPr/>
          <a:lstStyle/>
          <a:p>
            <a:pPr algn="just" eaLnBrk="1" hangingPunct="1">
              <a:lnSpc>
                <a:spcPct val="125000"/>
              </a:lnSpc>
              <a:spcBef>
                <a:spcPts val="1200"/>
              </a:spcBef>
            </a:pPr>
            <a:r>
              <a:rPr lang="cs-CZ" sz="1500" dirty="0" smtClean="0">
                <a:latin typeface="Arial" charset="0"/>
              </a:rPr>
              <a:t>NŠ hrála klíčovou roli při zavádění AP do vzdělávacího systému; a) do praxe (kurzy : v roce 2002 – 2006 školí první asistenty, připravila jich z dostupných pramenů okolo 160 - řada z nich dodnes pracuje na pozici AP v ZŠ, píší, volají, navštěvují nás); b) spolupodílela se na prosazení AP do legislativy</a:t>
            </a:r>
          </a:p>
          <a:p>
            <a:pPr algn="just" eaLnBrk="1" hangingPunct="1">
              <a:lnSpc>
                <a:spcPct val="125000"/>
              </a:lnSpc>
              <a:spcBef>
                <a:spcPts val="1200"/>
              </a:spcBef>
            </a:pPr>
            <a:r>
              <a:rPr lang="cs-CZ" sz="1500" dirty="0" smtClean="0">
                <a:latin typeface="Arial" charset="0"/>
              </a:rPr>
              <a:t>ŠA je forma asistentství, s kterým před 5 lety přišla NŠ (vzor z GB). Současná generace pracovníků NŠ tedy navázala na zkušenosti svých předchůdců a od roku 2013 pilotovala tuto formu asistentství ve dvou po sobě jdoucích projektech financovaných ESF a Norskými fondy. Zkušenosti z nich předala ve formě konzultací a metodik MŠMT, které ŠA zavedlo do výzev aktuálního programovacího období (OP VVV: Inkluzivní vzdělávání, „šablony“).</a:t>
            </a:r>
          </a:p>
          <a:p>
            <a:pPr algn="just" eaLnBrk="1" hangingPunct="1">
              <a:lnSpc>
                <a:spcPct val="125000"/>
              </a:lnSpc>
              <a:spcBef>
                <a:spcPts val="1200"/>
              </a:spcBef>
            </a:pPr>
            <a:r>
              <a:rPr lang="cs-CZ" sz="1500" dirty="0" smtClean="0">
                <a:latin typeface="Arial" charset="0"/>
              </a:rPr>
              <a:t>Současný projekt (který Vám nyní blíže představím) je třetím projektem v řadě, vychází tedy ze zkušeností svých předchůdců.</a:t>
            </a:r>
          </a:p>
          <a:p>
            <a:pPr eaLnBrk="1" hangingPunct="1">
              <a:buFont typeface="Arial" charset="0"/>
              <a:buNone/>
            </a:pPr>
            <a:endParaRPr lang="cs-CZ" sz="1400" dirty="0" smtClean="0">
              <a:latin typeface="Arial" charset="0"/>
            </a:endParaRPr>
          </a:p>
          <a:p>
            <a:pPr eaLnBrk="1" hangingPunct="1"/>
            <a:endParaRPr lang="cs-CZ" sz="1400" dirty="0" smtClean="0"/>
          </a:p>
        </p:txBody>
      </p:sp>
      <p:pic>
        <p:nvPicPr>
          <p:cNvPr id="19459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3"/>
          <p:cNvSpPr>
            <a:spLocks noGrp="1"/>
          </p:cNvSpPr>
          <p:nvPr>
            <p:ph type="title" idx="4294967295"/>
          </p:nvPr>
        </p:nvSpPr>
        <p:spPr>
          <a:xfrm>
            <a:off x="457200" y="1366838"/>
            <a:ext cx="8229600" cy="612775"/>
          </a:xfrm>
        </p:spPr>
        <p:txBody>
          <a:bodyPr/>
          <a:lstStyle/>
          <a:p>
            <a:pPr eaLnBrk="1" hangingPunct="1"/>
            <a:r>
              <a:rPr lang="cs-CZ" sz="1800" b="1" dirty="0" smtClean="0"/>
              <a:t>Šance na úspěch</a:t>
            </a:r>
          </a:p>
        </p:txBody>
      </p:sp>
      <p:sp>
        <p:nvSpPr>
          <p:cNvPr id="21506" name="Zástupný symbol pro obsah 4"/>
          <p:cNvSpPr>
            <a:spLocks noGrp="1"/>
          </p:cNvSpPr>
          <p:nvPr>
            <p:ph idx="4294967295"/>
          </p:nvPr>
        </p:nvSpPr>
        <p:spPr>
          <a:xfrm>
            <a:off x="468313" y="1844675"/>
            <a:ext cx="8229600" cy="4324350"/>
          </a:xfrm>
        </p:spPr>
        <p:txBody>
          <a:bodyPr/>
          <a:lstStyle/>
          <a:p>
            <a:pPr eaLnBrk="1" hangingPunct="1"/>
            <a:r>
              <a:rPr lang="cs-CZ" sz="1400" dirty="0" smtClean="0"/>
              <a:t>Tento projekt začal v srpnu 2016, působíme na 6 ZŠ v pěti krajích (ZŠ Kamenná stezka v Kutné Hoře, ZŠ Zlonice (okr. Slaný),  ZŠ ul. Míru v Rokycanech, ZŠ Pernink (Krušné hory), ZŠ Vohradského ve Šluknově a ZŠ Vodárenská v Jaroměři – Josefově.</a:t>
            </a:r>
          </a:p>
          <a:p>
            <a:pPr eaLnBrk="1" hangingPunct="1"/>
            <a:r>
              <a:rPr lang="cs-CZ" sz="1400" dirty="0" smtClean="0"/>
              <a:t>Na každé škole máme tým: garant, koordinátor, speciální pedagog, spolupracující pedagogové a školní as. (v Jaroměři a Šluknově jsou ŠA 2)</a:t>
            </a:r>
          </a:p>
          <a:p>
            <a:pPr eaLnBrk="1" hangingPunct="1"/>
            <a:r>
              <a:rPr lang="cs-CZ" sz="1400" dirty="0" smtClean="0"/>
              <a:t>Práce asistentů  je rozdělena do tří oblastí: a) práce při vyučování; b) práce po vyučování v odpoledním klubu; c) práce s rodinou či v rodinném prostředí; </a:t>
            </a:r>
          </a:p>
          <a:p>
            <a:pPr eaLnBrk="1" hangingPunct="1"/>
            <a:r>
              <a:rPr lang="cs-CZ" sz="1400" dirty="0" smtClean="0"/>
              <a:t>ŠA zajištují program pro děti i během léta</a:t>
            </a:r>
          </a:p>
          <a:p>
            <a:pPr eaLnBrk="1" hangingPunct="1"/>
            <a:r>
              <a:rPr lang="cs-CZ" sz="1400" dirty="0" smtClean="0"/>
              <a:t>Každá škol má k dispozici dva metodiky, supervizora, mentora a experta na inkluzivní vzdělávání.</a:t>
            </a:r>
          </a:p>
          <a:p>
            <a:pPr eaLnBrk="1" hangingPunct="1"/>
            <a:r>
              <a:rPr lang="cs-CZ" sz="1400" dirty="0" smtClean="0"/>
              <a:t>Krom personální podpory poskytujeme školám pro ně a) na míru ušité DVPP a b) pomoc při sestavování inkluzivní strategie jejich školy ( i následného akčního plánu) a doprovázení při plenění jednotlivých kroků strategie.</a:t>
            </a:r>
          </a:p>
          <a:p>
            <a:r>
              <a:rPr lang="cs-CZ" sz="1400" dirty="0" smtClean="0"/>
              <a:t>Poskytujeme individuální i skupinové supervize projektovým týmům a spolupracujícím učitelům popř. AP na zapojených školách</a:t>
            </a:r>
          </a:p>
          <a:p>
            <a:r>
              <a:rPr lang="cs-CZ" sz="1400" dirty="0" smtClean="0"/>
              <a:t>Poskytujeme též mentoring pedagogů spolu s konzultacemi přímo na školách (Šluknov – </a:t>
            </a:r>
            <a:r>
              <a:rPr lang="cs-CZ" sz="1400" dirty="0" smtClean="0"/>
              <a:t>spolupráce </a:t>
            </a:r>
            <a:r>
              <a:rPr lang="cs-CZ" sz="1400" dirty="0" smtClean="0"/>
              <a:t>s </a:t>
            </a:r>
            <a:r>
              <a:rPr lang="cs-CZ" sz="1400" dirty="0" smtClean="0"/>
              <a:t>heterogenním </a:t>
            </a:r>
            <a:r>
              <a:rPr lang="cs-CZ" sz="1400" dirty="0" smtClean="0"/>
              <a:t>kolektivem; Jaroměř – žák s PAS)</a:t>
            </a:r>
          </a:p>
          <a:p>
            <a:r>
              <a:rPr lang="cs-CZ" sz="1400" dirty="0" smtClean="0"/>
              <a:t>Probíhají společná setkání asistentů, SPPG i KOI – sdílení, mentoring, supervize </a:t>
            </a:r>
          </a:p>
          <a:p>
            <a:r>
              <a:rPr lang="cs-CZ" sz="1400" dirty="0" smtClean="0"/>
              <a:t>Metodické návštěvy na školách</a:t>
            </a:r>
          </a:p>
          <a:p>
            <a:pPr eaLnBrk="1" hangingPunct="1"/>
            <a:endParaRPr lang="cs-CZ" sz="1400" dirty="0" smtClean="0"/>
          </a:p>
        </p:txBody>
      </p:sp>
      <p:pic>
        <p:nvPicPr>
          <p:cNvPr id="21507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3"/>
          <p:cNvSpPr>
            <a:spLocks noGrp="1"/>
          </p:cNvSpPr>
          <p:nvPr>
            <p:ph type="title"/>
          </p:nvPr>
        </p:nvSpPr>
        <p:spPr>
          <a:xfrm>
            <a:off x="457200" y="1366838"/>
            <a:ext cx="8229600" cy="612775"/>
          </a:xfrm>
        </p:spPr>
        <p:txBody>
          <a:bodyPr/>
          <a:lstStyle/>
          <a:p>
            <a:pPr eaLnBrk="1" hangingPunct="1"/>
            <a:r>
              <a:rPr lang="cs-CZ" sz="1600" dirty="0" smtClean="0"/>
              <a:t>Šance na úspěch</a:t>
            </a:r>
          </a:p>
        </p:txBody>
      </p:sp>
      <p:pic>
        <p:nvPicPr>
          <p:cNvPr id="23554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5575" y="2014538"/>
            <a:ext cx="6292850" cy="3921125"/>
          </a:xfrm>
        </p:spPr>
      </p:pic>
      <p:pic>
        <p:nvPicPr>
          <p:cNvPr id="23555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3"/>
          <p:cNvSpPr>
            <a:spLocks noGrp="1"/>
          </p:cNvSpPr>
          <p:nvPr>
            <p:ph type="title"/>
          </p:nvPr>
        </p:nvSpPr>
        <p:spPr>
          <a:xfrm>
            <a:off x="457200" y="1366838"/>
            <a:ext cx="8229600" cy="612775"/>
          </a:xfrm>
        </p:spPr>
        <p:txBody>
          <a:bodyPr/>
          <a:lstStyle/>
          <a:p>
            <a:pPr eaLnBrk="1" hangingPunct="1"/>
            <a:r>
              <a:rPr lang="cs-CZ" sz="1600" dirty="0" smtClean="0"/>
              <a:t>Šance na úspěch</a:t>
            </a:r>
          </a:p>
        </p:txBody>
      </p:sp>
      <p:pic>
        <p:nvPicPr>
          <p:cNvPr id="25602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5"/>
          <a:srcRect b="3448"/>
          <a:stretch>
            <a:fillRect/>
          </a:stretch>
        </p:blipFill>
        <p:spPr>
          <a:xfrm>
            <a:off x="1908175" y="1916113"/>
            <a:ext cx="5210175" cy="4033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3"/>
          <p:cNvSpPr>
            <a:spLocks noGrp="1"/>
          </p:cNvSpPr>
          <p:nvPr>
            <p:ph type="title"/>
          </p:nvPr>
        </p:nvSpPr>
        <p:spPr>
          <a:xfrm>
            <a:off x="457200" y="1366838"/>
            <a:ext cx="8229600" cy="612775"/>
          </a:xfrm>
        </p:spPr>
        <p:txBody>
          <a:bodyPr/>
          <a:lstStyle/>
          <a:p>
            <a:pPr eaLnBrk="1" hangingPunct="1"/>
            <a:r>
              <a:rPr lang="cs-CZ" sz="1600" dirty="0" smtClean="0"/>
              <a:t>Šance na úspěch</a:t>
            </a:r>
          </a:p>
        </p:txBody>
      </p:sp>
      <p:pic>
        <p:nvPicPr>
          <p:cNvPr id="27650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5"/>
          <a:srcRect t="9888"/>
          <a:stretch>
            <a:fillRect/>
          </a:stretch>
        </p:blipFill>
        <p:spPr>
          <a:xfrm>
            <a:off x="2771775" y="1844675"/>
            <a:ext cx="3394075" cy="4078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3"/>
          <p:cNvSpPr>
            <a:spLocks noGrp="1"/>
          </p:cNvSpPr>
          <p:nvPr>
            <p:ph type="title"/>
          </p:nvPr>
        </p:nvSpPr>
        <p:spPr>
          <a:xfrm>
            <a:off x="457200" y="1366838"/>
            <a:ext cx="8229600" cy="612775"/>
          </a:xfrm>
        </p:spPr>
        <p:txBody>
          <a:bodyPr/>
          <a:lstStyle/>
          <a:p>
            <a:pPr eaLnBrk="1" hangingPunct="1"/>
            <a:r>
              <a:rPr lang="cs-CZ" sz="1600" dirty="0" smtClean="0"/>
              <a:t>Šance na úspěch</a:t>
            </a:r>
          </a:p>
        </p:txBody>
      </p:sp>
      <p:pic>
        <p:nvPicPr>
          <p:cNvPr id="29698" name="Picture 3" descr="D:\Nová škola\grafika\graficke_prvky\patka_web_prezent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69025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D:\Nová škola\grafika\graficke_prvky\hlavicka_prezent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5"/>
          <a:srcRect t="632" b="4950"/>
          <a:stretch>
            <a:fillRect/>
          </a:stretch>
        </p:blipFill>
        <p:spPr>
          <a:xfrm>
            <a:off x="555625" y="1819275"/>
            <a:ext cx="8032750" cy="4273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1073</Words>
  <Application>Microsoft Office PowerPoint</Application>
  <PresentationFormat>Předvádění na obrazovce (4:3)</PresentationFormat>
  <Paragraphs>187</Paragraphs>
  <Slides>28</Slides>
  <Notes>26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6" baseType="lpstr">
      <vt:lpstr>SimSun</vt:lpstr>
      <vt:lpstr>Arial</vt:lpstr>
      <vt:lpstr>Calibri</vt:lpstr>
      <vt:lpstr>Mangal</vt:lpstr>
      <vt:lpstr>Myriad Pro</vt:lpstr>
      <vt:lpstr>Wingdings</vt:lpstr>
      <vt:lpstr>Motiv systému Office</vt:lpstr>
      <vt:lpstr>opendocument.ChartDocument.1</vt:lpstr>
      <vt:lpstr>Prezentace aplikace PowerPoint</vt:lpstr>
      <vt:lpstr>Konference pro asistenty ve školství (AP, ŠA) Smysl: Chceme Vás informovat, co v této oblasti pro Vás děláme, a chceme o tom s Vámi diskutovat </vt:lpstr>
      <vt:lpstr>Nová škola, o.p.s.  Programy </vt:lpstr>
      <vt:lpstr>Nová škola, o.p.s. Asistentský program</vt:lpstr>
      <vt:lpstr>Šance na úspěch</vt:lpstr>
      <vt:lpstr>Šance na úspěch</vt:lpstr>
      <vt:lpstr>Šance na úspěch</vt:lpstr>
      <vt:lpstr>Šance na úspěch</vt:lpstr>
      <vt:lpstr>Šance na úspěch</vt:lpstr>
      <vt:lpstr>Šance na úspěch</vt:lpstr>
      <vt:lpstr>Šance na úspěch</vt:lpstr>
      <vt:lpstr>Šance na úspěch</vt:lpstr>
      <vt:lpstr>Šance na úspěch</vt:lpstr>
      <vt:lpstr>Šance na úspěch</vt:lpstr>
      <vt:lpstr>Šance na úspěch Dosavadní výstupy </vt:lpstr>
      <vt:lpstr>Šance na úspěch DVPP </vt:lpstr>
      <vt:lpstr>Šance na úspěch Postřehy lektorů</vt:lpstr>
      <vt:lpstr>Akreditované inkluzivní vzdělávací kurzy a programy Nové školy, o.p.s.</vt:lpstr>
      <vt:lpstr>Kvalifikační studium pro AP (Studium pedagogiky)</vt:lpstr>
      <vt:lpstr>Webový portál asistentpedagoga.cz</vt:lpstr>
      <vt:lpstr>Webový portál asistentpedagoga.cz</vt:lpstr>
      <vt:lpstr>Těchto několik čísel nám dává sílu do další práce</vt:lpstr>
      <vt:lpstr>Mapování AP a ŠA</vt:lpstr>
      <vt:lpstr>Mapování AP a ŠA</vt:lpstr>
      <vt:lpstr>Prezentace aplikace PowerPoint</vt:lpstr>
      <vt:lpstr>Mapování AP a ŠA Výzkumná zpráva - závěry</vt:lpstr>
      <vt:lpstr>Mapování AP a ŠA Výzkumná zpráva - závěry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Dell</dc:creator>
  <cp:lastModifiedBy>Jozue</cp:lastModifiedBy>
  <cp:revision>76</cp:revision>
  <cp:lastPrinted>2018-04-25T16:09:03Z</cp:lastPrinted>
  <dcterms:created xsi:type="dcterms:W3CDTF">2014-11-03T10:33:03Z</dcterms:created>
  <dcterms:modified xsi:type="dcterms:W3CDTF">2018-05-15T17:16:10Z</dcterms:modified>
</cp:coreProperties>
</file>